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5"/>
  </p:notesMasterIdLst>
  <p:sldIdLst>
    <p:sldId id="452" r:id="rId2"/>
    <p:sldId id="448" r:id="rId3"/>
    <p:sldId id="436" r:id="rId4"/>
    <p:sldId id="370" r:id="rId5"/>
    <p:sldId id="384" r:id="rId6"/>
    <p:sldId id="383" r:id="rId7"/>
    <p:sldId id="440" r:id="rId8"/>
    <p:sldId id="385" r:id="rId9"/>
    <p:sldId id="386" r:id="rId10"/>
    <p:sldId id="449" r:id="rId11"/>
    <p:sldId id="427" r:id="rId12"/>
    <p:sldId id="443" r:id="rId13"/>
    <p:sldId id="426" r:id="rId14"/>
    <p:sldId id="445" r:id="rId15"/>
    <p:sldId id="416" r:id="rId16"/>
    <p:sldId id="417" r:id="rId17"/>
    <p:sldId id="422" r:id="rId18"/>
    <p:sldId id="444" r:id="rId19"/>
    <p:sldId id="450" r:id="rId20"/>
    <p:sldId id="441" r:id="rId21"/>
    <p:sldId id="425" r:id="rId22"/>
    <p:sldId id="442" r:id="rId23"/>
    <p:sldId id="423" r:id="rId24"/>
    <p:sldId id="424" r:id="rId25"/>
    <p:sldId id="430" r:id="rId26"/>
    <p:sldId id="451" r:id="rId27"/>
    <p:sldId id="376" r:id="rId28"/>
    <p:sldId id="431" r:id="rId29"/>
    <p:sldId id="432" r:id="rId30"/>
    <p:sldId id="433" r:id="rId31"/>
    <p:sldId id="434" r:id="rId32"/>
    <p:sldId id="437" r:id="rId33"/>
    <p:sldId id="45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A0B0B"/>
    <a:srgbClr val="FFFFFF"/>
    <a:srgbClr val="484F56"/>
    <a:srgbClr val="D83C4F"/>
    <a:srgbClr val="9D1F2E"/>
    <a:srgbClr val="C3273A"/>
    <a:srgbClr val="DD5565"/>
    <a:srgbClr val="E37380"/>
    <a:srgbClr val="C82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32" autoAdjust="0"/>
  </p:normalViewPr>
  <p:slideViewPr>
    <p:cSldViewPr snapToGrid="0">
      <p:cViewPr varScale="1">
        <p:scale>
          <a:sx n="94" d="100"/>
          <a:sy n="94" d="100"/>
        </p:scale>
        <p:origin x="421" y="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A241C4-C81D-49CB-8022-2C01634099D6}" type="doc">
      <dgm:prSet loTypeId="urn:microsoft.com/office/officeart/2005/8/layout/radial2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0B17A9-C22D-4D61-B21D-68919F4303B2}">
      <dgm:prSet/>
      <dgm:spPr/>
      <dgm:t>
        <a:bodyPr/>
        <a:lstStyle/>
        <a:p>
          <a:pPr rtl="0"/>
          <a:r>
            <a:rPr lang="en-US" dirty="0" smtClean="0">
              <a:latin typeface="Segoe UI" panose="020B0502040204020203" pitchFamily="34" charset="0"/>
              <a:cs typeface="Segoe UI" panose="020B0502040204020203" pitchFamily="34" charset="0"/>
            </a:rPr>
            <a:t>Cloud base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96D89E1-BF34-424F-8DEE-ADA0A71BE25F}" type="parTrans" cxnId="{99D8821F-F8D1-488E-BD5B-76724041BB4A}">
      <dgm:prSet/>
      <dgm:spPr/>
      <dgm:t>
        <a:bodyPr/>
        <a:lstStyle/>
        <a:p>
          <a:endParaRPr lang="en-US"/>
        </a:p>
      </dgm:t>
    </dgm:pt>
    <dgm:pt modelId="{1F26778B-5B83-4147-92D3-DA2E75EABE2C}" type="sibTrans" cxnId="{99D8821F-F8D1-488E-BD5B-76724041BB4A}">
      <dgm:prSet/>
      <dgm:spPr/>
      <dgm:t>
        <a:bodyPr/>
        <a:lstStyle/>
        <a:p>
          <a:endParaRPr lang="en-US"/>
        </a:p>
      </dgm:t>
    </dgm:pt>
    <dgm:pt modelId="{11740A4D-F149-4286-AE4B-2262B18E60C3}">
      <dgm:prSet/>
      <dgm:spPr/>
      <dgm:t>
        <a:bodyPr/>
        <a:lstStyle/>
        <a:p>
          <a:pPr rtl="0"/>
          <a:r>
            <a:rPr lang="en-US" dirty="0" smtClean="0">
              <a:latin typeface="Segoe UI" panose="020B0502040204020203" pitchFamily="34" charset="0"/>
              <a:cs typeface="Segoe UI" panose="020B0502040204020203" pitchFamily="34" charset="0"/>
            </a:rPr>
            <a:t>On premise</a:t>
          </a:r>
          <a:endParaRPr lang="en-US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DEDD98F-1451-4908-8914-D6B86DE3385F}" type="parTrans" cxnId="{559FA0D7-584B-4068-8C73-D298556FFB7F}">
      <dgm:prSet/>
      <dgm:spPr/>
      <dgm:t>
        <a:bodyPr/>
        <a:lstStyle/>
        <a:p>
          <a:endParaRPr lang="en-US"/>
        </a:p>
      </dgm:t>
    </dgm:pt>
    <dgm:pt modelId="{E6356260-5F49-42C1-A471-5893B9D96F25}" type="sibTrans" cxnId="{559FA0D7-584B-4068-8C73-D298556FFB7F}">
      <dgm:prSet/>
      <dgm:spPr/>
      <dgm:t>
        <a:bodyPr/>
        <a:lstStyle/>
        <a:p>
          <a:endParaRPr lang="en-US"/>
        </a:p>
      </dgm:t>
    </dgm:pt>
    <dgm:pt modelId="{62B3107C-5919-478E-8D9F-3159758169A1}" type="pres">
      <dgm:prSet presAssocID="{1CA241C4-C81D-49CB-8022-2C01634099D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3C34DC-9D5B-40F7-90BC-230FDEBFB2C4}" type="pres">
      <dgm:prSet presAssocID="{1CA241C4-C81D-49CB-8022-2C01634099D6}" presName="cycle" presStyleCnt="0"/>
      <dgm:spPr/>
    </dgm:pt>
    <dgm:pt modelId="{0C6956D0-3593-4DC2-BB24-8725FD3EA630}" type="pres">
      <dgm:prSet presAssocID="{1CA241C4-C81D-49CB-8022-2C01634099D6}" presName="centerShape" presStyleCnt="0"/>
      <dgm:spPr/>
    </dgm:pt>
    <dgm:pt modelId="{5F74A4E4-F624-43E2-9426-2A5BF08E36C2}" type="pres">
      <dgm:prSet presAssocID="{1CA241C4-C81D-49CB-8022-2C01634099D6}" presName="connSite" presStyleLbl="node1" presStyleIdx="0" presStyleCnt="3"/>
      <dgm:spPr/>
    </dgm:pt>
    <dgm:pt modelId="{E3DFAAAF-D321-4CBB-B185-94505E048A6D}" type="pres">
      <dgm:prSet presAssocID="{1CA241C4-C81D-49CB-8022-2C01634099D6}" presName="visible" presStyleLbl="node1" presStyleIdx="0" presStyleCnt="3"/>
      <dgm:spPr/>
    </dgm:pt>
    <dgm:pt modelId="{22935D41-BCDF-466D-A2AF-CA6326774558}" type="pres">
      <dgm:prSet presAssocID="{396D89E1-BF34-424F-8DEE-ADA0A71BE25F}" presName="Name25" presStyleLbl="parChTrans1D1" presStyleIdx="0" presStyleCnt="2"/>
      <dgm:spPr/>
      <dgm:t>
        <a:bodyPr/>
        <a:lstStyle/>
        <a:p>
          <a:endParaRPr lang="en-US"/>
        </a:p>
      </dgm:t>
    </dgm:pt>
    <dgm:pt modelId="{E9C3A59C-AD99-4A0C-8223-BA3B6546A130}" type="pres">
      <dgm:prSet presAssocID="{370B17A9-C22D-4D61-B21D-68919F4303B2}" presName="node" presStyleCnt="0"/>
      <dgm:spPr/>
    </dgm:pt>
    <dgm:pt modelId="{93E34290-7E6F-490A-A084-02887C12F3FA}" type="pres">
      <dgm:prSet presAssocID="{370B17A9-C22D-4D61-B21D-68919F4303B2}" presName="parentNode" presStyleLbl="node1" presStyleIdx="1" presStyleCnt="3" custLinFactX="81663" custLinFactNeighborX="100000" custLinFactNeighborY="-3115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EA3B0E-C295-4385-8BEA-9C8B39E69424}" type="pres">
      <dgm:prSet presAssocID="{370B17A9-C22D-4D61-B21D-68919F4303B2}" presName="childNode" presStyleLbl="revTx" presStyleIdx="0" presStyleCnt="0">
        <dgm:presLayoutVars>
          <dgm:bulletEnabled val="1"/>
        </dgm:presLayoutVars>
      </dgm:prSet>
      <dgm:spPr/>
    </dgm:pt>
    <dgm:pt modelId="{7F86C34B-A5D9-43F5-B588-FF375C34E073}" type="pres">
      <dgm:prSet presAssocID="{6DEDD98F-1451-4908-8914-D6B86DE3385F}" presName="Name25" presStyleLbl="parChTrans1D1" presStyleIdx="1" presStyleCnt="2"/>
      <dgm:spPr/>
      <dgm:t>
        <a:bodyPr/>
        <a:lstStyle/>
        <a:p>
          <a:endParaRPr lang="en-US"/>
        </a:p>
      </dgm:t>
    </dgm:pt>
    <dgm:pt modelId="{4581DF0F-F819-48E5-B105-7A66602F5749}" type="pres">
      <dgm:prSet presAssocID="{11740A4D-F149-4286-AE4B-2262B18E60C3}" presName="node" presStyleCnt="0"/>
      <dgm:spPr/>
    </dgm:pt>
    <dgm:pt modelId="{C5FC5296-5DC9-49AD-BC43-C897D93F966C}" type="pres">
      <dgm:prSet presAssocID="{11740A4D-F149-4286-AE4B-2262B18E60C3}" presName="parentNode" presStyleLbl="node1" presStyleIdx="2" presStyleCnt="3" custLinFactX="81663" custLinFactNeighborX="100000" custLinFactNeighborY="1817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035A9C-604D-4E50-A8D7-FAF18F5A308C}" type="pres">
      <dgm:prSet presAssocID="{11740A4D-F149-4286-AE4B-2262B18E60C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A446780-6A3A-4AEA-B5B3-C200ABE03F61}" type="presOf" srcId="{6DEDD98F-1451-4908-8914-D6B86DE3385F}" destId="{7F86C34B-A5D9-43F5-B588-FF375C34E073}" srcOrd="0" destOrd="0" presId="urn:microsoft.com/office/officeart/2005/8/layout/radial2"/>
    <dgm:cxn modelId="{1B332436-17CB-4D02-8CCB-CD7237662A59}" type="presOf" srcId="{1CA241C4-C81D-49CB-8022-2C01634099D6}" destId="{62B3107C-5919-478E-8D9F-3159758169A1}" srcOrd="0" destOrd="0" presId="urn:microsoft.com/office/officeart/2005/8/layout/radial2"/>
    <dgm:cxn modelId="{99D8821F-F8D1-488E-BD5B-76724041BB4A}" srcId="{1CA241C4-C81D-49CB-8022-2C01634099D6}" destId="{370B17A9-C22D-4D61-B21D-68919F4303B2}" srcOrd="0" destOrd="0" parTransId="{396D89E1-BF34-424F-8DEE-ADA0A71BE25F}" sibTransId="{1F26778B-5B83-4147-92D3-DA2E75EABE2C}"/>
    <dgm:cxn modelId="{66E09C55-B1E9-4D38-8069-DD05397393B4}" type="presOf" srcId="{396D89E1-BF34-424F-8DEE-ADA0A71BE25F}" destId="{22935D41-BCDF-466D-A2AF-CA6326774558}" srcOrd="0" destOrd="0" presId="urn:microsoft.com/office/officeart/2005/8/layout/radial2"/>
    <dgm:cxn modelId="{559FA0D7-584B-4068-8C73-D298556FFB7F}" srcId="{1CA241C4-C81D-49CB-8022-2C01634099D6}" destId="{11740A4D-F149-4286-AE4B-2262B18E60C3}" srcOrd="1" destOrd="0" parTransId="{6DEDD98F-1451-4908-8914-D6B86DE3385F}" sibTransId="{E6356260-5F49-42C1-A471-5893B9D96F25}"/>
    <dgm:cxn modelId="{D05201DC-EB30-4DCD-A554-828F978342CD}" type="presOf" srcId="{370B17A9-C22D-4D61-B21D-68919F4303B2}" destId="{93E34290-7E6F-490A-A084-02887C12F3FA}" srcOrd="0" destOrd="0" presId="urn:microsoft.com/office/officeart/2005/8/layout/radial2"/>
    <dgm:cxn modelId="{7CD23F5E-C3FF-431C-8546-57B20E60F2D8}" type="presOf" srcId="{11740A4D-F149-4286-AE4B-2262B18E60C3}" destId="{C5FC5296-5DC9-49AD-BC43-C897D93F966C}" srcOrd="0" destOrd="0" presId="urn:microsoft.com/office/officeart/2005/8/layout/radial2"/>
    <dgm:cxn modelId="{9BAAD651-D289-40DC-9115-9DC3DBF3FC50}" type="presParOf" srcId="{62B3107C-5919-478E-8D9F-3159758169A1}" destId="{223C34DC-9D5B-40F7-90BC-230FDEBFB2C4}" srcOrd="0" destOrd="0" presId="urn:microsoft.com/office/officeart/2005/8/layout/radial2"/>
    <dgm:cxn modelId="{3C9FD89A-1456-4895-AFDD-609CFF831ACD}" type="presParOf" srcId="{223C34DC-9D5B-40F7-90BC-230FDEBFB2C4}" destId="{0C6956D0-3593-4DC2-BB24-8725FD3EA630}" srcOrd="0" destOrd="0" presId="urn:microsoft.com/office/officeart/2005/8/layout/radial2"/>
    <dgm:cxn modelId="{BE437967-213A-4DB9-932C-B51BF532707B}" type="presParOf" srcId="{0C6956D0-3593-4DC2-BB24-8725FD3EA630}" destId="{5F74A4E4-F624-43E2-9426-2A5BF08E36C2}" srcOrd="0" destOrd="0" presId="urn:microsoft.com/office/officeart/2005/8/layout/radial2"/>
    <dgm:cxn modelId="{835CDF13-FAE7-4C51-BFE3-06D4E6AA3C2C}" type="presParOf" srcId="{0C6956D0-3593-4DC2-BB24-8725FD3EA630}" destId="{E3DFAAAF-D321-4CBB-B185-94505E048A6D}" srcOrd="1" destOrd="0" presId="urn:microsoft.com/office/officeart/2005/8/layout/radial2"/>
    <dgm:cxn modelId="{A0F6D60D-B787-4F23-940B-D03F942E0D24}" type="presParOf" srcId="{223C34DC-9D5B-40F7-90BC-230FDEBFB2C4}" destId="{22935D41-BCDF-466D-A2AF-CA6326774558}" srcOrd="1" destOrd="0" presId="urn:microsoft.com/office/officeart/2005/8/layout/radial2"/>
    <dgm:cxn modelId="{C9E8395E-225B-47AD-B7CF-F1E473B22043}" type="presParOf" srcId="{223C34DC-9D5B-40F7-90BC-230FDEBFB2C4}" destId="{E9C3A59C-AD99-4A0C-8223-BA3B6546A130}" srcOrd="2" destOrd="0" presId="urn:microsoft.com/office/officeart/2005/8/layout/radial2"/>
    <dgm:cxn modelId="{93F0BAB9-2075-421F-B876-4A80EF8809B5}" type="presParOf" srcId="{E9C3A59C-AD99-4A0C-8223-BA3B6546A130}" destId="{93E34290-7E6F-490A-A084-02887C12F3FA}" srcOrd="0" destOrd="0" presId="urn:microsoft.com/office/officeart/2005/8/layout/radial2"/>
    <dgm:cxn modelId="{0035111F-ABC4-4D1D-9938-9374EBD9AD71}" type="presParOf" srcId="{E9C3A59C-AD99-4A0C-8223-BA3B6546A130}" destId="{DAEA3B0E-C295-4385-8BEA-9C8B39E69424}" srcOrd="1" destOrd="0" presId="urn:microsoft.com/office/officeart/2005/8/layout/radial2"/>
    <dgm:cxn modelId="{8025FD56-7A30-4D99-A50D-807E1294C599}" type="presParOf" srcId="{223C34DC-9D5B-40F7-90BC-230FDEBFB2C4}" destId="{7F86C34B-A5D9-43F5-B588-FF375C34E073}" srcOrd="3" destOrd="0" presId="urn:microsoft.com/office/officeart/2005/8/layout/radial2"/>
    <dgm:cxn modelId="{F9EA1CFB-B238-4132-AA07-0E765C79A693}" type="presParOf" srcId="{223C34DC-9D5B-40F7-90BC-230FDEBFB2C4}" destId="{4581DF0F-F819-48E5-B105-7A66602F5749}" srcOrd="4" destOrd="0" presId="urn:microsoft.com/office/officeart/2005/8/layout/radial2"/>
    <dgm:cxn modelId="{DB6C0A2E-97B6-4FAD-BB9C-99D4B8AEECE3}" type="presParOf" srcId="{4581DF0F-F819-48E5-B105-7A66602F5749}" destId="{C5FC5296-5DC9-49AD-BC43-C897D93F966C}" srcOrd="0" destOrd="0" presId="urn:microsoft.com/office/officeart/2005/8/layout/radial2"/>
    <dgm:cxn modelId="{3A910F6E-8A0B-48B9-B57E-DE77DB31588B}" type="presParOf" srcId="{4581DF0F-F819-48E5-B105-7A66602F5749}" destId="{8F035A9C-604D-4E50-A8D7-FAF18F5A308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6C34B-A5D9-43F5-B588-FF375C34E073}">
      <dsp:nvSpPr>
        <dsp:cNvPr id="0" name=""/>
        <dsp:cNvSpPr/>
      </dsp:nvSpPr>
      <dsp:spPr>
        <a:xfrm rot="843486">
          <a:off x="4266671" y="2121564"/>
          <a:ext cx="2781120" cy="35156"/>
        </a:xfrm>
        <a:custGeom>
          <a:avLst/>
          <a:gdLst/>
          <a:ahLst/>
          <a:cxnLst/>
          <a:rect l="0" t="0" r="0" b="0"/>
          <a:pathLst>
            <a:path>
              <a:moveTo>
                <a:pt x="0" y="17578"/>
              </a:moveTo>
              <a:lnTo>
                <a:pt x="2781120" y="175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35D41-BCDF-466D-A2AF-CA6326774558}">
      <dsp:nvSpPr>
        <dsp:cNvPr id="0" name=""/>
        <dsp:cNvSpPr/>
      </dsp:nvSpPr>
      <dsp:spPr>
        <a:xfrm rot="20756514">
          <a:off x="4266671" y="1086011"/>
          <a:ext cx="2781120" cy="35156"/>
        </a:xfrm>
        <a:custGeom>
          <a:avLst/>
          <a:gdLst/>
          <a:ahLst/>
          <a:cxnLst/>
          <a:rect l="0" t="0" r="0" b="0"/>
          <a:pathLst>
            <a:path>
              <a:moveTo>
                <a:pt x="0" y="17578"/>
              </a:moveTo>
              <a:lnTo>
                <a:pt x="2781120" y="175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FAAAF-D321-4CBB-B185-94505E048A6D}">
      <dsp:nvSpPr>
        <dsp:cNvPr id="0" name=""/>
        <dsp:cNvSpPr/>
      </dsp:nvSpPr>
      <dsp:spPr>
        <a:xfrm>
          <a:off x="2562564" y="594451"/>
          <a:ext cx="2053828" cy="2053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E34290-7E6F-490A-A084-02887C12F3FA}">
      <dsp:nvSpPr>
        <dsp:cNvPr id="0" name=""/>
        <dsp:cNvSpPr/>
      </dsp:nvSpPr>
      <dsp:spPr>
        <a:xfrm>
          <a:off x="6987690" y="0"/>
          <a:ext cx="1232296" cy="12322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Cloud base</a:t>
          </a:r>
          <a:endParaRPr lang="en-US" sz="19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168156" y="180466"/>
        <a:ext cx="871364" cy="871364"/>
      </dsp:txXfrm>
    </dsp:sp>
    <dsp:sp modelId="{C5FC5296-5DC9-49AD-BC43-C897D93F966C}">
      <dsp:nvSpPr>
        <dsp:cNvPr id="0" name=""/>
        <dsp:cNvSpPr/>
      </dsp:nvSpPr>
      <dsp:spPr>
        <a:xfrm>
          <a:off x="6987690" y="2010435"/>
          <a:ext cx="1232296" cy="12322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On premise</a:t>
          </a:r>
          <a:endParaRPr lang="en-US" sz="19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168156" y="2190901"/>
        <a:ext cx="871364" cy="871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6AAC-1E91-42AD-A6B4-076E29366D2F}" type="datetimeFigureOut">
              <a:rPr lang="en-US" smtClean="0"/>
              <a:pPr/>
              <a:t>9/3/2021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3ECEC-468C-46E5-B617-4794B0C0B3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4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8dc12d13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8dc12d13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67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9bfb696aa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9bfb696aa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09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A1949EF1-1967-4C52-9940-3DAF24D852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="" xmlns:a16="http://schemas.microsoft.com/office/drawing/2014/main" id="{BF4502D1-FC06-49AC-A54C-2399473FE7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5101167" cy="5834592"/>
          </a:xfrm>
          <a:custGeom>
            <a:avLst/>
            <a:gdLst>
              <a:gd name="T0" fmla="*/ 21376 w 26778"/>
              <a:gd name="T1" fmla="*/ 0 h 30629"/>
              <a:gd name="T2" fmla="*/ 26039 w 26778"/>
              <a:gd name="T3" fmla="*/ 2203 h 30629"/>
              <a:gd name="T4" fmla="*/ 22637 w 26778"/>
              <a:gd name="T5" fmla="*/ 18963 h 30629"/>
              <a:gd name="T6" fmla="*/ 9789 w 26778"/>
              <a:gd name="T7" fmla="*/ 30349 h 30629"/>
              <a:gd name="T8" fmla="*/ 6419 w 26778"/>
              <a:gd name="T9" fmla="*/ 26964 h 30629"/>
              <a:gd name="T10" fmla="*/ 11245 w 26778"/>
              <a:gd name="T11" fmla="*/ 20960 h 30629"/>
              <a:gd name="T12" fmla="*/ 20646 w 26778"/>
              <a:gd name="T13" fmla="*/ 10596 h 30629"/>
              <a:gd name="T14" fmla="*/ 20856 w 26778"/>
              <a:gd name="T15" fmla="*/ 8680 h 30629"/>
              <a:gd name="T16" fmla="*/ 13738 w 26778"/>
              <a:gd name="T17" fmla="*/ 2275 h 30629"/>
              <a:gd name="T18" fmla="*/ 5996 w 26778"/>
              <a:gd name="T19" fmla="*/ 2272 h 30629"/>
              <a:gd name="T20" fmla="*/ 1800 w 26778"/>
              <a:gd name="T21" fmla="*/ 5725 h 30629"/>
              <a:gd name="T22" fmla="*/ 0 w 26778"/>
              <a:gd name="T23" fmla="*/ 0 h 30629"/>
              <a:gd name="T24" fmla="*/ 0 w 26778"/>
              <a:gd name="T25" fmla="*/ 21413 h 30629"/>
              <a:gd name="T26" fmla="*/ 62 w 26778"/>
              <a:gd name="T27" fmla="*/ 21128 h 30629"/>
              <a:gd name="T28" fmla="*/ 5996 w 26778"/>
              <a:gd name="T29" fmla="*/ 3749 h 30629"/>
              <a:gd name="T30" fmla="*/ 13738 w 26778"/>
              <a:gd name="T31" fmla="*/ 3747 h 30629"/>
              <a:gd name="T32" fmla="*/ 19382 w 26778"/>
              <a:gd name="T33" fmla="*/ 8680 h 30629"/>
              <a:gd name="T34" fmla="*/ 18487 w 26778"/>
              <a:gd name="T35" fmla="*/ 13664 h 30629"/>
              <a:gd name="T36" fmla="*/ 7092 w 26778"/>
              <a:gd name="T37" fmla="*/ 19483 h 30629"/>
              <a:gd name="T38" fmla="*/ 5070 w 26778"/>
              <a:gd name="T39" fmla="*/ 26225 h 30629"/>
              <a:gd name="T40" fmla="*/ 3043 w 26778"/>
              <a:gd name="T41" fmla="*/ 25084 h 30629"/>
              <a:gd name="T42" fmla="*/ 4697 w 26778"/>
              <a:gd name="T43" fmla="*/ 17267 h 30629"/>
              <a:gd name="T44" fmla="*/ 16318 w 26778"/>
              <a:gd name="T45" fmla="*/ 13203 h 30629"/>
              <a:gd name="T46" fmla="*/ 17163 w 26778"/>
              <a:gd name="T47" fmla="*/ 8698 h 30629"/>
              <a:gd name="T48" fmla="*/ 5996 w 26778"/>
              <a:gd name="T49" fmla="*/ 5965 h 30629"/>
              <a:gd name="T50" fmla="*/ 1863 w 26778"/>
              <a:gd name="T51" fmla="*/ 23202 h 30629"/>
              <a:gd name="T52" fmla="*/ 1762 w 26778"/>
              <a:gd name="T53" fmla="*/ 23680 h 30629"/>
              <a:gd name="T54" fmla="*/ 15502 w 26778"/>
              <a:gd name="T55" fmla="*/ 10071 h 30629"/>
              <a:gd name="T56" fmla="*/ 13628 w 26778"/>
              <a:gd name="T57" fmla="*/ 7456 h 30629"/>
              <a:gd name="T58" fmla="*/ 5027 w 26778"/>
              <a:gd name="T59" fmla="*/ 15777 h 30629"/>
              <a:gd name="T60" fmla="*/ 14883 w 26778"/>
              <a:gd name="T61" fmla="*/ 13065 h 30629"/>
              <a:gd name="T62" fmla="*/ 6382 w 26778"/>
              <a:gd name="T63" fmla="*/ 27141 h 30629"/>
              <a:gd name="T64" fmla="*/ 6556 w 26778"/>
              <a:gd name="T65" fmla="*/ 26320 h 30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778" h="30629">
                <a:moveTo>
                  <a:pt x="0" y="0"/>
                </a:moveTo>
                <a:lnTo>
                  <a:pt x="21376" y="0"/>
                </a:lnTo>
                <a:cubicBezTo>
                  <a:pt x="22998" y="606"/>
                  <a:pt x="24556" y="1344"/>
                  <a:pt x="26039" y="2202"/>
                </a:cubicBezTo>
                <a:lnTo>
                  <a:pt x="26039" y="2203"/>
                </a:lnTo>
                <a:cubicBezTo>
                  <a:pt x="26481" y="2458"/>
                  <a:pt x="26778" y="2935"/>
                  <a:pt x="26778" y="3482"/>
                </a:cubicBezTo>
                <a:cubicBezTo>
                  <a:pt x="26778" y="9113"/>
                  <a:pt x="25271" y="14401"/>
                  <a:pt x="22637" y="18963"/>
                </a:cubicBezTo>
                <a:cubicBezTo>
                  <a:pt x="19916" y="23678"/>
                  <a:pt x="15995" y="27608"/>
                  <a:pt x="11294" y="30333"/>
                </a:cubicBezTo>
                <a:cubicBezTo>
                  <a:pt x="10848" y="30604"/>
                  <a:pt x="10272" y="30629"/>
                  <a:pt x="9789" y="30349"/>
                </a:cubicBezTo>
                <a:cubicBezTo>
                  <a:pt x="8540" y="29627"/>
                  <a:pt x="7346" y="28819"/>
                  <a:pt x="6214" y="27934"/>
                </a:cubicBezTo>
                <a:lnTo>
                  <a:pt x="6419" y="26964"/>
                </a:lnTo>
                <a:lnTo>
                  <a:pt x="7689" y="20960"/>
                </a:lnTo>
                <a:lnTo>
                  <a:pt x="11245" y="20960"/>
                </a:lnTo>
                <a:cubicBezTo>
                  <a:pt x="15773" y="20960"/>
                  <a:pt x="18986" y="18412"/>
                  <a:pt x="19929" y="13970"/>
                </a:cubicBezTo>
                <a:lnTo>
                  <a:pt x="20646" y="10596"/>
                </a:lnTo>
                <a:cubicBezTo>
                  <a:pt x="20781" y="9960"/>
                  <a:pt x="20852" y="9330"/>
                  <a:pt x="20853" y="8680"/>
                </a:cubicBezTo>
                <a:lnTo>
                  <a:pt x="20856" y="8680"/>
                </a:lnTo>
                <a:cubicBezTo>
                  <a:pt x="20856" y="6557"/>
                  <a:pt x="20053" y="4952"/>
                  <a:pt x="18744" y="3870"/>
                </a:cubicBezTo>
                <a:cubicBezTo>
                  <a:pt x="17349" y="2718"/>
                  <a:pt x="15515" y="2278"/>
                  <a:pt x="13738" y="2275"/>
                </a:cubicBezTo>
                <a:lnTo>
                  <a:pt x="13738" y="2272"/>
                </a:lnTo>
                <a:lnTo>
                  <a:pt x="5996" y="2272"/>
                </a:lnTo>
                <a:cubicBezTo>
                  <a:pt x="3880" y="2272"/>
                  <a:pt x="2281" y="3636"/>
                  <a:pt x="1812" y="5678"/>
                </a:cubicBezTo>
                <a:cubicBezTo>
                  <a:pt x="1807" y="5694"/>
                  <a:pt x="1804" y="5709"/>
                  <a:pt x="1800" y="5725"/>
                </a:cubicBezTo>
                <a:lnTo>
                  <a:pt x="0" y="14208"/>
                </a:lnTo>
                <a:lnTo>
                  <a:pt x="0" y="0"/>
                </a:lnTo>
                <a:close/>
                <a:moveTo>
                  <a:pt x="0" y="21427"/>
                </a:moveTo>
                <a:lnTo>
                  <a:pt x="0" y="21413"/>
                </a:lnTo>
                <a:lnTo>
                  <a:pt x="62" y="21128"/>
                </a:lnTo>
                <a:lnTo>
                  <a:pt x="62" y="21128"/>
                </a:lnTo>
                <a:cubicBezTo>
                  <a:pt x="1187" y="15949"/>
                  <a:pt x="2488" y="9969"/>
                  <a:pt x="3248" y="6005"/>
                </a:cubicBezTo>
                <a:cubicBezTo>
                  <a:pt x="3565" y="4629"/>
                  <a:pt x="4565" y="3749"/>
                  <a:pt x="5996" y="3749"/>
                </a:cubicBezTo>
                <a:lnTo>
                  <a:pt x="13738" y="3749"/>
                </a:lnTo>
                <a:lnTo>
                  <a:pt x="13738" y="3747"/>
                </a:lnTo>
                <a:cubicBezTo>
                  <a:pt x="16865" y="3751"/>
                  <a:pt x="19379" y="5304"/>
                  <a:pt x="19379" y="8680"/>
                </a:cubicBezTo>
                <a:lnTo>
                  <a:pt x="19382" y="8680"/>
                </a:lnTo>
                <a:cubicBezTo>
                  <a:pt x="19381" y="9220"/>
                  <a:pt x="19315" y="9762"/>
                  <a:pt x="19203" y="10290"/>
                </a:cubicBezTo>
                <a:lnTo>
                  <a:pt x="18487" y="13664"/>
                </a:lnTo>
                <a:cubicBezTo>
                  <a:pt x="17687" y="17427"/>
                  <a:pt x="15077" y="19483"/>
                  <a:pt x="11245" y="19483"/>
                </a:cubicBezTo>
                <a:lnTo>
                  <a:pt x="7092" y="19483"/>
                </a:lnTo>
                <a:cubicBezTo>
                  <a:pt x="6718" y="19483"/>
                  <a:pt x="6409" y="19761"/>
                  <a:pt x="6361" y="20121"/>
                </a:cubicBezTo>
                <a:lnTo>
                  <a:pt x="5070" y="26225"/>
                </a:lnTo>
                <a:lnTo>
                  <a:pt x="4932" y="26875"/>
                </a:lnTo>
                <a:cubicBezTo>
                  <a:pt x="4278" y="26304"/>
                  <a:pt x="3647" y="25707"/>
                  <a:pt x="3043" y="25084"/>
                </a:cubicBezTo>
                <a:lnTo>
                  <a:pt x="3170" y="24483"/>
                </a:lnTo>
                <a:lnTo>
                  <a:pt x="4697" y="17267"/>
                </a:lnTo>
                <a:lnTo>
                  <a:pt x="11245" y="17267"/>
                </a:lnTo>
                <a:cubicBezTo>
                  <a:pt x="14053" y="17267"/>
                  <a:pt x="15742" y="15915"/>
                  <a:pt x="16318" y="13203"/>
                </a:cubicBezTo>
                <a:lnTo>
                  <a:pt x="17035" y="9829"/>
                </a:lnTo>
                <a:cubicBezTo>
                  <a:pt x="17119" y="9422"/>
                  <a:pt x="17162" y="9043"/>
                  <a:pt x="17163" y="8698"/>
                </a:cubicBezTo>
                <a:cubicBezTo>
                  <a:pt x="17170" y="6876"/>
                  <a:pt x="16028" y="5965"/>
                  <a:pt x="13738" y="5965"/>
                </a:cubicBezTo>
                <a:lnTo>
                  <a:pt x="5996" y="5965"/>
                </a:lnTo>
                <a:cubicBezTo>
                  <a:pt x="5604" y="5965"/>
                  <a:pt x="5489" y="6152"/>
                  <a:pt x="5408" y="6510"/>
                </a:cubicBezTo>
                <a:lnTo>
                  <a:pt x="1863" y="23202"/>
                </a:lnTo>
                <a:lnTo>
                  <a:pt x="1863" y="23202"/>
                </a:lnTo>
                <a:lnTo>
                  <a:pt x="1762" y="23680"/>
                </a:lnTo>
                <a:cubicBezTo>
                  <a:pt x="1141" y="22957"/>
                  <a:pt x="553" y="22205"/>
                  <a:pt x="0" y="21427"/>
                </a:cubicBezTo>
                <a:close/>
                <a:moveTo>
                  <a:pt x="15502" y="10071"/>
                </a:moveTo>
                <a:cubicBezTo>
                  <a:pt x="15551" y="9781"/>
                  <a:pt x="15601" y="9489"/>
                  <a:pt x="15602" y="9194"/>
                </a:cubicBezTo>
                <a:cubicBezTo>
                  <a:pt x="15606" y="8035"/>
                  <a:pt x="14953" y="7456"/>
                  <a:pt x="13628" y="7456"/>
                </a:cubicBezTo>
                <a:lnTo>
                  <a:pt x="6777" y="7456"/>
                </a:lnTo>
                <a:lnTo>
                  <a:pt x="5027" y="15777"/>
                </a:lnTo>
                <a:lnTo>
                  <a:pt x="11782" y="15777"/>
                </a:lnTo>
                <a:cubicBezTo>
                  <a:pt x="13569" y="15777"/>
                  <a:pt x="14517" y="14747"/>
                  <a:pt x="14883" y="13065"/>
                </a:cubicBezTo>
                <a:lnTo>
                  <a:pt x="15502" y="10071"/>
                </a:lnTo>
                <a:close/>
                <a:moveTo>
                  <a:pt x="6382" y="27141"/>
                </a:moveTo>
                <a:lnTo>
                  <a:pt x="6419" y="26964"/>
                </a:lnTo>
                <a:lnTo>
                  <a:pt x="6556" y="26320"/>
                </a:lnTo>
                <a:lnTo>
                  <a:pt x="6382" y="27141"/>
                </a:lnTo>
                <a:close/>
              </a:path>
            </a:pathLst>
          </a:custGeom>
          <a:gradFill flip="none" rotWithShape="1">
            <a:gsLst>
              <a:gs pos="100000">
                <a:srgbClr val="0B0F13">
                  <a:alpha val="60000"/>
                </a:srgbClr>
              </a:gs>
              <a:gs pos="0">
                <a:srgbClr val="0F1923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3450875" y="2080720"/>
            <a:ext cx="5290248" cy="1071901"/>
            <a:chOff x="6931819" y="-1054294"/>
            <a:chExt cx="3884612" cy="787400"/>
          </a:xfrm>
          <a:solidFill>
            <a:schemeClr val="bg1">
              <a:lumMod val="95000"/>
            </a:schemeClr>
          </a:solidFill>
        </p:grpSpPr>
        <p:sp>
          <p:nvSpPr>
            <p:cNvPr id="33" name="Freeform 5"/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6"/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7"/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878690"/>
      </p:ext>
    </p:extLst>
  </p:cSld>
  <p:clrMapOvr>
    <a:masterClrMapping/>
  </p:clrMapOvr>
  <p:transition spd="slow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104721"/>
      </p:ext>
    </p:extLst>
  </p:cSld>
  <p:clrMapOvr>
    <a:masterClrMapping/>
  </p:clrMapOvr>
  <p:transition spd="slow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C81BE52B-B189-4975-AD2E-3E4B673AE65D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1D2228"/>
          </a:solidFill>
        </p:grpSpPr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BD6E12A0-C606-4787-9A0E-B785158E5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CFDC36D5-567A-4ABB-9BEE-843776746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="" xmlns:a16="http://schemas.microsoft.com/office/drawing/2014/main" id="{73861770-7979-40B1-8193-93B4413F3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09725"/>
      </p:ext>
    </p:extLst>
  </p:cSld>
  <p:clrMapOvr>
    <a:masterClrMapping/>
  </p:clrMapOvr>
  <p:transition spd="slow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177054"/>
      </p:ext>
    </p:extLst>
  </p:cSld>
  <p:clrMapOvr>
    <a:masterClrMapping/>
  </p:clrMapOvr>
  <p:transition spd="slow"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3" y="992820"/>
            <a:ext cx="11360720" cy="2736999"/>
          </a:xfrm>
          <a:prstGeom prst="rect">
            <a:avLst/>
          </a:prstGeom>
        </p:spPr>
        <p:txBody>
          <a:bodyPr spcFirstLastPara="1" wrap="square" lIns="63350" tIns="63350" rIns="63350" bIns="633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5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5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5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5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5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5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5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35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2" y="3779040"/>
            <a:ext cx="11360720" cy="1056803"/>
          </a:xfrm>
          <a:prstGeom prst="rect">
            <a:avLst/>
          </a:prstGeom>
        </p:spPr>
        <p:txBody>
          <a:bodyPr spcFirstLastPara="1" wrap="square" lIns="63350" tIns="63350" rIns="63350" bIns="633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35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35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35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35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35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35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35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35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35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52" y="6217961"/>
            <a:ext cx="731840" cy="524962"/>
          </a:xfrm>
          <a:prstGeom prst="rect">
            <a:avLst/>
          </a:prstGeom>
        </p:spPr>
        <p:txBody>
          <a:bodyPr spcFirstLastPara="1" wrap="square" lIns="63350" tIns="63350" rIns="63350" bIns="63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6849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A1949EF1-1967-4C52-9940-3DAF24D852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="" xmlns:a16="http://schemas.microsoft.com/office/drawing/2014/main" id="{9526A626-D064-437A-8D85-522F00A662C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5101167" cy="5834592"/>
          </a:xfrm>
          <a:custGeom>
            <a:avLst/>
            <a:gdLst>
              <a:gd name="T0" fmla="*/ 5219 w 26778"/>
              <a:gd name="T1" fmla="*/ 0 h 30629"/>
              <a:gd name="T2" fmla="*/ 0 w 26778"/>
              <a:gd name="T3" fmla="*/ 0 h 30629"/>
              <a:gd name="T4" fmla="*/ 21376 w 26778"/>
              <a:gd name="T5" fmla="*/ 0 h 30629"/>
              <a:gd name="T6" fmla="*/ 26039 w 26778"/>
              <a:gd name="T7" fmla="*/ 2203 h 30629"/>
              <a:gd name="T8" fmla="*/ 22637 w 26778"/>
              <a:gd name="T9" fmla="*/ 18963 h 30629"/>
              <a:gd name="T10" fmla="*/ 9789 w 26778"/>
              <a:gd name="T11" fmla="*/ 30349 h 30629"/>
              <a:gd name="T12" fmla="*/ 4932 w 26778"/>
              <a:gd name="T13" fmla="*/ 26875 h 30629"/>
              <a:gd name="T14" fmla="*/ 6361 w 26778"/>
              <a:gd name="T15" fmla="*/ 20121 h 30629"/>
              <a:gd name="T16" fmla="*/ 11245 w 26778"/>
              <a:gd name="T17" fmla="*/ 19483 h 30629"/>
              <a:gd name="T18" fmla="*/ 19203 w 26778"/>
              <a:gd name="T19" fmla="*/ 10290 h 30629"/>
              <a:gd name="T20" fmla="*/ 19379 w 26778"/>
              <a:gd name="T21" fmla="*/ 8680 h 30629"/>
              <a:gd name="T22" fmla="*/ 13738 w 26778"/>
              <a:gd name="T23" fmla="*/ 3749 h 30629"/>
              <a:gd name="T24" fmla="*/ 3248 w 26778"/>
              <a:gd name="T25" fmla="*/ 6005 h 30629"/>
              <a:gd name="T26" fmla="*/ 62 w 26778"/>
              <a:gd name="T27" fmla="*/ 21128 h 30629"/>
              <a:gd name="T28" fmla="*/ 51 w 26778"/>
              <a:gd name="T29" fmla="*/ 21178 h 30629"/>
              <a:gd name="T30" fmla="*/ 37 w 26778"/>
              <a:gd name="T31" fmla="*/ 21240 h 30629"/>
              <a:gd name="T32" fmla="*/ 24 w 26778"/>
              <a:gd name="T33" fmla="*/ 21301 h 30629"/>
              <a:gd name="T34" fmla="*/ 11 w 26778"/>
              <a:gd name="T35" fmla="*/ 21362 h 30629"/>
              <a:gd name="T36" fmla="*/ 0 w 26778"/>
              <a:gd name="T37" fmla="*/ 21411 h 30629"/>
              <a:gd name="T38" fmla="*/ 1800 w 26778"/>
              <a:gd name="T39" fmla="*/ 5725 h 30629"/>
              <a:gd name="T40" fmla="*/ 5996 w 26778"/>
              <a:gd name="T41" fmla="*/ 2272 h 30629"/>
              <a:gd name="T42" fmla="*/ 13738 w 26778"/>
              <a:gd name="T43" fmla="*/ 2275 h 30629"/>
              <a:gd name="T44" fmla="*/ 20856 w 26778"/>
              <a:gd name="T45" fmla="*/ 8680 h 30629"/>
              <a:gd name="T46" fmla="*/ 20646 w 26778"/>
              <a:gd name="T47" fmla="*/ 10596 h 30629"/>
              <a:gd name="T48" fmla="*/ 11245 w 26778"/>
              <a:gd name="T49" fmla="*/ 20960 h 30629"/>
              <a:gd name="T50" fmla="*/ 6556 w 26778"/>
              <a:gd name="T51" fmla="*/ 26320 h 30629"/>
              <a:gd name="T52" fmla="*/ 25301 w 26778"/>
              <a:gd name="T53" fmla="*/ 3482 h 30629"/>
              <a:gd name="T54" fmla="*/ 15837 w 26778"/>
              <a:gd name="T55" fmla="*/ 0 h 30629"/>
              <a:gd name="T56" fmla="*/ 3043 w 26778"/>
              <a:gd name="T57" fmla="*/ 25084 h 30629"/>
              <a:gd name="T58" fmla="*/ 1863 w 26778"/>
              <a:gd name="T59" fmla="*/ 23202 h 30629"/>
              <a:gd name="T60" fmla="*/ 5408 w 26778"/>
              <a:gd name="T61" fmla="*/ 6510 h 30629"/>
              <a:gd name="T62" fmla="*/ 13738 w 26778"/>
              <a:gd name="T63" fmla="*/ 5965 h 30629"/>
              <a:gd name="T64" fmla="*/ 17035 w 26778"/>
              <a:gd name="T65" fmla="*/ 9829 h 30629"/>
              <a:gd name="T66" fmla="*/ 11245 w 26778"/>
              <a:gd name="T67" fmla="*/ 17267 h 30629"/>
              <a:gd name="T68" fmla="*/ 3170 w 26778"/>
              <a:gd name="T69" fmla="*/ 24483 h 30629"/>
              <a:gd name="T70" fmla="*/ 15602 w 26778"/>
              <a:gd name="T71" fmla="*/ 9194 h 30629"/>
              <a:gd name="T72" fmla="*/ 6777 w 26778"/>
              <a:gd name="T73" fmla="*/ 7456 h 30629"/>
              <a:gd name="T74" fmla="*/ 11782 w 26778"/>
              <a:gd name="T75" fmla="*/ 15777 h 30629"/>
              <a:gd name="T76" fmla="*/ 15502 w 26778"/>
              <a:gd name="T77" fmla="*/ 10071 h 30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778" h="30629">
                <a:moveTo>
                  <a:pt x="0" y="0"/>
                </a:moveTo>
                <a:lnTo>
                  <a:pt x="5219" y="0"/>
                </a:lnTo>
                <a:cubicBezTo>
                  <a:pt x="3417" y="327"/>
                  <a:pt x="1672" y="817"/>
                  <a:pt x="0" y="1455"/>
                </a:cubicBezTo>
                <a:lnTo>
                  <a:pt x="0" y="0"/>
                </a:lnTo>
                <a:close/>
                <a:moveTo>
                  <a:pt x="15837" y="0"/>
                </a:moveTo>
                <a:lnTo>
                  <a:pt x="21376" y="0"/>
                </a:lnTo>
                <a:cubicBezTo>
                  <a:pt x="22998" y="606"/>
                  <a:pt x="24556" y="1344"/>
                  <a:pt x="26039" y="2202"/>
                </a:cubicBezTo>
                <a:lnTo>
                  <a:pt x="26039" y="2203"/>
                </a:lnTo>
                <a:cubicBezTo>
                  <a:pt x="26481" y="2458"/>
                  <a:pt x="26778" y="2935"/>
                  <a:pt x="26778" y="3482"/>
                </a:cubicBezTo>
                <a:cubicBezTo>
                  <a:pt x="26778" y="9113"/>
                  <a:pt x="25271" y="14401"/>
                  <a:pt x="22637" y="18963"/>
                </a:cubicBezTo>
                <a:cubicBezTo>
                  <a:pt x="19916" y="23678"/>
                  <a:pt x="15995" y="27608"/>
                  <a:pt x="11294" y="30333"/>
                </a:cubicBezTo>
                <a:cubicBezTo>
                  <a:pt x="10848" y="30604"/>
                  <a:pt x="10272" y="30629"/>
                  <a:pt x="9789" y="30349"/>
                </a:cubicBezTo>
                <a:cubicBezTo>
                  <a:pt x="8540" y="29627"/>
                  <a:pt x="7346" y="28819"/>
                  <a:pt x="6214" y="27934"/>
                </a:cubicBezTo>
                <a:cubicBezTo>
                  <a:pt x="5777" y="27593"/>
                  <a:pt x="5350" y="27239"/>
                  <a:pt x="4932" y="26875"/>
                </a:cubicBezTo>
                <a:lnTo>
                  <a:pt x="5070" y="26225"/>
                </a:lnTo>
                <a:lnTo>
                  <a:pt x="6361" y="20121"/>
                </a:lnTo>
                <a:cubicBezTo>
                  <a:pt x="6409" y="19761"/>
                  <a:pt x="6718" y="19483"/>
                  <a:pt x="7092" y="19483"/>
                </a:cubicBezTo>
                <a:lnTo>
                  <a:pt x="11245" y="19483"/>
                </a:lnTo>
                <a:cubicBezTo>
                  <a:pt x="15077" y="19483"/>
                  <a:pt x="17687" y="17427"/>
                  <a:pt x="18487" y="13664"/>
                </a:cubicBezTo>
                <a:lnTo>
                  <a:pt x="19203" y="10290"/>
                </a:lnTo>
                <a:cubicBezTo>
                  <a:pt x="19315" y="9762"/>
                  <a:pt x="19381" y="9220"/>
                  <a:pt x="19382" y="8680"/>
                </a:cubicBezTo>
                <a:lnTo>
                  <a:pt x="19379" y="8680"/>
                </a:lnTo>
                <a:cubicBezTo>
                  <a:pt x="19379" y="5304"/>
                  <a:pt x="16865" y="3751"/>
                  <a:pt x="13738" y="3747"/>
                </a:cubicBezTo>
                <a:lnTo>
                  <a:pt x="13738" y="3749"/>
                </a:lnTo>
                <a:lnTo>
                  <a:pt x="5996" y="3749"/>
                </a:lnTo>
                <a:cubicBezTo>
                  <a:pt x="4565" y="3749"/>
                  <a:pt x="3565" y="4629"/>
                  <a:pt x="3248" y="6005"/>
                </a:cubicBezTo>
                <a:cubicBezTo>
                  <a:pt x="2488" y="9969"/>
                  <a:pt x="1187" y="15949"/>
                  <a:pt x="62" y="21128"/>
                </a:cubicBezTo>
                <a:lnTo>
                  <a:pt x="62" y="21128"/>
                </a:lnTo>
                <a:lnTo>
                  <a:pt x="57" y="21148"/>
                </a:lnTo>
                <a:lnTo>
                  <a:pt x="51" y="21178"/>
                </a:lnTo>
                <a:lnTo>
                  <a:pt x="44" y="21209"/>
                </a:lnTo>
                <a:lnTo>
                  <a:pt x="37" y="21240"/>
                </a:lnTo>
                <a:lnTo>
                  <a:pt x="31" y="21270"/>
                </a:lnTo>
                <a:lnTo>
                  <a:pt x="24" y="21301"/>
                </a:lnTo>
                <a:lnTo>
                  <a:pt x="17" y="21331"/>
                </a:lnTo>
                <a:lnTo>
                  <a:pt x="11" y="21362"/>
                </a:lnTo>
                <a:lnTo>
                  <a:pt x="4" y="21392"/>
                </a:lnTo>
                <a:lnTo>
                  <a:pt x="0" y="21411"/>
                </a:lnTo>
                <a:lnTo>
                  <a:pt x="0" y="14208"/>
                </a:lnTo>
                <a:lnTo>
                  <a:pt x="1800" y="5725"/>
                </a:lnTo>
                <a:cubicBezTo>
                  <a:pt x="1804" y="5709"/>
                  <a:pt x="1807" y="5694"/>
                  <a:pt x="1812" y="5678"/>
                </a:cubicBezTo>
                <a:cubicBezTo>
                  <a:pt x="2281" y="3636"/>
                  <a:pt x="3880" y="2272"/>
                  <a:pt x="5996" y="2272"/>
                </a:cubicBezTo>
                <a:lnTo>
                  <a:pt x="13738" y="2272"/>
                </a:lnTo>
                <a:lnTo>
                  <a:pt x="13738" y="2275"/>
                </a:lnTo>
                <a:cubicBezTo>
                  <a:pt x="15515" y="2278"/>
                  <a:pt x="17349" y="2718"/>
                  <a:pt x="18744" y="3870"/>
                </a:cubicBezTo>
                <a:cubicBezTo>
                  <a:pt x="20053" y="4952"/>
                  <a:pt x="20856" y="6557"/>
                  <a:pt x="20856" y="8680"/>
                </a:cubicBezTo>
                <a:lnTo>
                  <a:pt x="20853" y="8680"/>
                </a:lnTo>
                <a:cubicBezTo>
                  <a:pt x="20852" y="9330"/>
                  <a:pt x="20781" y="9960"/>
                  <a:pt x="20646" y="10596"/>
                </a:cubicBezTo>
                <a:lnTo>
                  <a:pt x="19929" y="13970"/>
                </a:lnTo>
                <a:cubicBezTo>
                  <a:pt x="18986" y="18412"/>
                  <a:pt x="15773" y="20960"/>
                  <a:pt x="11245" y="20960"/>
                </a:cubicBezTo>
                <a:lnTo>
                  <a:pt x="7689" y="20960"/>
                </a:lnTo>
                <a:lnTo>
                  <a:pt x="6556" y="26320"/>
                </a:lnTo>
                <a:cubicBezTo>
                  <a:pt x="7799" y="27341"/>
                  <a:pt x="9127" y="28264"/>
                  <a:pt x="10528" y="29074"/>
                </a:cubicBezTo>
                <a:cubicBezTo>
                  <a:pt x="19359" y="23966"/>
                  <a:pt x="25301" y="14418"/>
                  <a:pt x="25301" y="3482"/>
                </a:cubicBezTo>
                <a:lnTo>
                  <a:pt x="25301" y="3477"/>
                </a:lnTo>
                <a:cubicBezTo>
                  <a:pt x="22418" y="1810"/>
                  <a:pt x="19228" y="616"/>
                  <a:pt x="15837" y="0"/>
                </a:cubicBezTo>
                <a:close/>
                <a:moveTo>
                  <a:pt x="3170" y="24483"/>
                </a:moveTo>
                <a:lnTo>
                  <a:pt x="3043" y="25084"/>
                </a:lnTo>
                <a:cubicBezTo>
                  <a:pt x="2602" y="24629"/>
                  <a:pt x="2175" y="24161"/>
                  <a:pt x="1762" y="23680"/>
                </a:cubicBezTo>
                <a:lnTo>
                  <a:pt x="1863" y="23202"/>
                </a:lnTo>
                <a:lnTo>
                  <a:pt x="1863" y="23202"/>
                </a:lnTo>
                <a:lnTo>
                  <a:pt x="5408" y="6510"/>
                </a:lnTo>
                <a:cubicBezTo>
                  <a:pt x="5489" y="6152"/>
                  <a:pt x="5604" y="5965"/>
                  <a:pt x="5996" y="5965"/>
                </a:cubicBezTo>
                <a:lnTo>
                  <a:pt x="13738" y="5965"/>
                </a:lnTo>
                <a:cubicBezTo>
                  <a:pt x="16028" y="5965"/>
                  <a:pt x="17170" y="6876"/>
                  <a:pt x="17163" y="8698"/>
                </a:cubicBezTo>
                <a:cubicBezTo>
                  <a:pt x="17162" y="9043"/>
                  <a:pt x="17119" y="9422"/>
                  <a:pt x="17035" y="9829"/>
                </a:cubicBezTo>
                <a:lnTo>
                  <a:pt x="16318" y="13203"/>
                </a:lnTo>
                <a:cubicBezTo>
                  <a:pt x="15742" y="15915"/>
                  <a:pt x="14053" y="17267"/>
                  <a:pt x="11245" y="17267"/>
                </a:cubicBezTo>
                <a:lnTo>
                  <a:pt x="4697" y="17267"/>
                </a:lnTo>
                <a:lnTo>
                  <a:pt x="3170" y="24483"/>
                </a:lnTo>
                <a:close/>
                <a:moveTo>
                  <a:pt x="15502" y="10071"/>
                </a:moveTo>
                <a:cubicBezTo>
                  <a:pt x="15551" y="9781"/>
                  <a:pt x="15601" y="9489"/>
                  <a:pt x="15602" y="9194"/>
                </a:cubicBezTo>
                <a:cubicBezTo>
                  <a:pt x="15606" y="8035"/>
                  <a:pt x="14953" y="7456"/>
                  <a:pt x="13628" y="7456"/>
                </a:cubicBezTo>
                <a:lnTo>
                  <a:pt x="6777" y="7456"/>
                </a:lnTo>
                <a:lnTo>
                  <a:pt x="5027" y="15777"/>
                </a:lnTo>
                <a:lnTo>
                  <a:pt x="11782" y="15777"/>
                </a:lnTo>
                <a:cubicBezTo>
                  <a:pt x="13569" y="15777"/>
                  <a:pt x="14517" y="14747"/>
                  <a:pt x="14883" y="13065"/>
                </a:cubicBezTo>
                <a:lnTo>
                  <a:pt x="15502" y="10071"/>
                </a:lnTo>
                <a:close/>
              </a:path>
            </a:pathLst>
          </a:custGeom>
          <a:gradFill flip="none" rotWithShape="1">
            <a:gsLst>
              <a:gs pos="100000">
                <a:srgbClr val="0B0F13">
                  <a:alpha val="60000"/>
                </a:srgbClr>
              </a:gs>
              <a:gs pos="0">
                <a:srgbClr val="0F1923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C900407-844E-4767-8C49-4B2F85B062D9}"/>
              </a:ext>
            </a:extLst>
          </p:cNvPr>
          <p:cNvGrpSpPr/>
          <p:nvPr userDrawn="1"/>
        </p:nvGrpSpPr>
        <p:grpSpPr>
          <a:xfrm>
            <a:off x="3450875" y="2080720"/>
            <a:ext cx="5290248" cy="1071901"/>
            <a:chOff x="6931819" y="-1054294"/>
            <a:chExt cx="3884612" cy="787400"/>
          </a:xfrm>
          <a:solidFill>
            <a:schemeClr val="bg1">
              <a:lumMod val="95000"/>
            </a:schemeClr>
          </a:solidFill>
        </p:grpSpPr>
        <p:sp>
          <p:nvSpPr>
            <p:cNvPr id="11" name="Freeform 5">
              <a:extLst>
                <a:ext uri="{FF2B5EF4-FFF2-40B4-BE49-F238E27FC236}">
                  <a16:creationId xmlns="" xmlns:a16="http://schemas.microsoft.com/office/drawing/2014/main" id="{14154AF8-3EB8-4827-9F82-8D421CABF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5C44B80E-BD4D-4AF5-B8E7-E098386D84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="" xmlns:a16="http://schemas.microsoft.com/office/drawing/2014/main" id="{CABE8B51-4B32-48D2-871A-A31393FD7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627575"/>
      </p:ext>
    </p:extLst>
  </p:cSld>
  <p:clrMapOvr>
    <a:masterClrMapping/>
  </p:clrMapOvr>
  <p:transition spd="slow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A1949EF1-1967-4C52-9940-3DAF24D852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>
                  <a:lumMod val="95000"/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="" xmlns:a16="http://schemas.microsoft.com/office/drawing/2014/main" id="{BF4502D1-FC06-49AC-A54C-2399473FE78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5101167" cy="5834592"/>
          </a:xfrm>
          <a:custGeom>
            <a:avLst/>
            <a:gdLst>
              <a:gd name="T0" fmla="*/ 21376 w 26778"/>
              <a:gd name="T1" fmla="*/ 0 h 30629"/>
              <a:gd name="T2" fmla="*/ 26039 w 26778"/>
              <a:gd name="T3" fmla="*/ 2203 h 30629"/>
              <a:gd name="T4" fmla="*/ 22637 w 26778"/>
              <a:gd name="T5" fmla="*/ 18963 h 30629"/>
              <a:gd name="T6" fmla="*/ 9789 w 26778"/>
              <a:gd name="T7" fmla="*/ 30349 h 30629"/>
              <a:gd name="T8" fmla="*/ 6419 w 26778"/>
              <a:gd name="T9" fmla="*/ 26964 h 30629"/>
              <a:gd name="T10" fmla="*/ 11245 w 26778"/>
              <a:gd name="T11" fmla="*/ 20960 h 30629"/>
              <a:gd name="T12" fmla="*/ 20646 w 26778"/>
              <a:gd name="T13" fmla="*/ 10596 h 30629"/>
              <a:gd name="T14" fmla="*/ 20856 w 26778"/>
              <a:gd name="T15" fmla="*/ 8680 h 30629"/>
              <a:gd name="T16" fmla="*/ 13738 w 26778"/>
              <a:gd name="T17" fmla="*/ 2275 h 30629"/>
              <a:gd name="T18" fmla="*/ 5996 w 26778"/>
              <a:gd name="T19" fmla="*/ 2272 h 30629"/>
              <a:gd name="T20" fmla="*/ 1800 w 26778"/>
              <a:gd name="T21" fmla="*/ 5725 h 30629"/>
              <a:gd name="T22" fmla="*/ 0 w 26778"/>
              <a:gd name="T23" fmla="*/ 0 h 30629"/>
              <a:gd name="T24" fmla="*/ 0 w 26778"/>
              <a:gd name="T25" fmla="*/ 21413 h 30629"/>
              <a:gd name="T26" fmla="*/ 62 w 26778"/>
              <a:gd name="T27" fmla="*/ 21128 h 30629"/>
              <a:gd name="T28" fmla="*/ 5996 w 26778"/>
              <a:gd name="T29" fmla="*/ 3749 h 30629"/>
              <a:gd name="T30" fmla="*/ 13738 w 26778"/>
              <a:gd name="T31" fmla="*/ 3747 h 30629"/>
              <a:gd name="T32" fmla="*/ 19382 w 26778"/>
              <a:gd name="T33" fmla="*/ 8680 h 30629"/>
              <a:gd name="T34" fmla="*/ 18487 w 26778"/>
              <a:gd name="T35" fmla="*/ 13664 h 30629"/>
              <a:gd name="T36" fmla="*/ 7092 w 26778"/>
              <a:gd name="T37" fmla="*/ 19483 h 30629"/>
              <a:gd name="T38" fmla="*/ 5070 w 26778"/>
              <a:gd name="T39" fmla="*/ 26225 h 30629"/>
              <a:gd name="T40" fmla="*/ 3043 w 26778"/>
              <a:gd name="T41" fmla="*/ 25084 h 30629"/>
              <a:gd name="T42" fmla="*/ 4697 w 26778"/>
              <a:gd name="T43" fmla="*/ 17267 h 30629"/>
              <a:gd name="T44" fmla="*/ 16318 w 26778"/>
              <a:gd name="T45" fmla="*/ 13203 h 30629"/>
              <a:gd name="T46" fmla="*/ 17163 w 26778"/>
              <a:gd name="T47" fmla="*/ 8698 h 30629"/>
              <a:gd name="T48" fmla="*/ 5996 w 26778"/>
              <a:gd name="T49" fmla="*/ 5965 h 30629"/>
              <a:gd name="T50" fmla="*/ 1863 w 26778"/>
              <a:gd name="T51" fmla="*/ 23202 h 30629"/>
              <a:gd name="T52" fmla="*/ 1762 w 26778"/>
              <a:gd name="T53" fmla="*/ 23680 h 30629"/>
              <a:gd name="T54" fmla="*/ 15502 w 26778"/>
              <a:gd name="T55" fmla="*/ 10071 h 30629"/>
              <a:gd name="T56" fmla="*/ 13628 w 26778"/>
              <a:gd name="T57" fmla="*/ 7456 h 30629"/>
              <a:gd name="T58" fmla="*/ 5027 w 26778"/>
              <a:gd name="T59" fmla="*/ 15777 h 30629"/>
              <a:gd name="T60" fmla="*/ 14883 w 26778"/>
              <a:gd name="T61" fmla="*/ 13065 h 30629"/>
              <a:gd name="T62" fmla="*/ 6382 w 26778"/>
              <a:gd name="T63" fmla="*/ 27141 h 30629"/>
              <a:gd name="T64" fmla="*/ 6556 w 26778"/>
              <a:gd name="T65" fmla="*/ 26320 h 30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778" h="30629">
                <a:moveTo>
                  <a:pt x="0" y="0"/>
                </a:moveTo>
                <a:lnTo>
                  <a:pt x="21376" y="0"/>
                </a:lnTo>
                <a:cubicBezTo>
                  <a:pt x="22998" y="606"/>
                  <a:pt x="24556" y="1344"/>
                  <a:pt x="26039" y="2202"/>
                </a:cubicBezTo>
                <a:lnTo>
                  <a:pt x="26039" y="2203"/>
                </a:lnTo>
                <a:cubicBezTo>
                  <a:pt x="26481" y="2458"/>
                  <a:pt x="26778" y="2935"/>
                  <a:pt x="26778" y="3482"/>
                </a:cubicBezTo>
                <a:cubicBezTo>
                  <a:pt x="26778" y="9113"/>
                  <a:pt x="25271" y="14401"/>
                  <a:pt x="22637" y="18963"/>
                </a:cubicBezTo>
                <a:cubicBezTo>
                  <a:pt x="19916" y="23678"/>
                  <a:pt x="15995" y="27608"/>
                  <a:pt x="11294" y="30333"/>
                </a:cubicBezTo>
                <a:cubicBezTo>
                  <a:pt x="10848" y="30604"/>
                  <a:pt x="10272" y="30629"/>
                  <a:pt x="9789" y="30349"/>
                </a:cubicBezTo>
                <a:cubicBezTo>
                  <a:pt x="8540" y="29627"/>
                  <a:pt x="7346" y="28819"/>
                  <a:pt x="6214" y="27934"/>
                </a:cubicBezTo>
                <a:lnTo>
                  <a:pt x="6419" y="26964"/>
                </a:lnTo>
                <a:lnTo>
                  <a:pt x="7689" y="20960"/>
                </a:lnTo>
                <a:lnTo>
                  <a:pt x="11245" y="20960"/>
                </a:lnTo>
                <a:cubicBezTo>
                  <a:pt x="15773" y="20960"/>
                  <a:pt x="18986" y="18412"/>
                  <a:pt x="19929" y="13970"/>
                </a:cubicBezTo>
                <a:lnTo>
                  <a:pt x="20646" y="10596"/>
                </a:lnTo>
                <a:cubicBezTo>
                  <a:pt x="20781" y="9960"/>
                  <a:pt x="20852" y="9330"/>
                  <a:pt x="20853" y="8680"/>
                </a:cubicBezTo>
                <a:lnTo>
                  <a:pt x="20856" y="8680"/>
                </a:lnTo>
                <a:cubicBezTo>
                  <a:pt x="20856" y="6557"/>
                  <a:pt x="20053" y="4952"/>
                  <a:pt x="18744" y="3870"/>
                </a:cubicBezTo>
                <a:cubicBezTo>
                  <a:pt x="17349" y="2718"/>
                  <a:pt x="15515" y="2278"/>
                  <a:pt x="13738" y="2275"/>
                </a:cubicBezTo>
                <a:lnTo>
                  <a:pt x="13738" y="2272"/>
                </a:lnTo>
                <a:lnTo>
                  <a:pt x="5996" y="2272"/>
                </a:lnTo>
                <a:cubicBezTo>
                  <a:pt x="3880" y="2272"/>
                  <a:pt x="2281" y="3636"/>
                  <a:pt x="1812" y="5678"/>
                </a:cubicBezTo>
                <a:cubicBezTo>
                  <a:pt x="1807" y="5694"/>
                  <a:pt x="1804" y="5709"/>
                  <a:pt x="1800" y="5725"/>
                </a:cubicBezTo>
                <a:lnTo>
                  <a:pt x="0" y="14208"/>
                </a:lnTo>
                <a:lnTo>
                  <a:pt x="0" y="0"/>
                </a:lnTo>
                <a:close/>
                <a:moveTo>
                  <a:pt x="0" y="21427"/>
                </a:moveTo>
                <a:lnTo>
                  <a:pt x="0" y="21413"/>
                </a:lnTo>
                <a:lnTo>
                  <a:pt x="62" y="21128"/>
                </a:lnTo>
                <a:lnTo>
                  <a:pt x="62" y="21128"/>
                </a:lnTo>
                <a:cubicBezTo>
                  <a:pt x="1187" y="15949"/>
                  <a:pt x="2488" y="9969"/>
                  <a:pt x="3248" y="6005"/>
                </a:cubicBezTo>
                <a:cubicBezTo>
                  <a:pt x="3565" y="4629"/>
                  <a:pt x="4565" y="3749"/>
                  <a:pt x="5996" y="3749"/>
                </a:cubicBezTo>
                <a:lnTo>
                  <a:pt x="13738" y="3749"/>
                </a:lnTo>
                <a:lnTo>
                  <a:pt x="13738" y="3747"/>
                </a:lnTo>
                <a:cubicBezTo>
                  <a:pt x="16865" y="3751"/>
                  <a:pt x="19379" y="5304"/>
                  <a:pt x="19379" y="8680"/>
                </a:cubicBezTo>
                <a:lnTo>
                  <a:pt x="19382" y="8680"/>
                </a:lnTo>
                <a:cubicBezTo>
                  <a:pt x="19381" y="9220"/>
                  <a:pt x="19315" y="9762"/>
                  <a:pt x="19203" y="10290"/>
                </a:cubicBezTo>
                <a:lnTo>
                  <a:pt x="18487" y="13664"/>
                </a:lnTo>
                <a:cubicBezTo>
                  <a:pt x="17687" y="17427"/>
                  <a:pt x="15077" y="19483"/>
                  <a:pt x="11245" y="19483"/>
                </a:cubicBezTo>
                <a:lnTo>
                  <a:pt x="7092" y="19483"/>
                </a:lnTo>
                <a:cubicBezTo>
                  <a:pt x="6718" y="19483"/>
                  <a:pt x="6409" y="19761"/>
                  <a:pt x="6361" y="20121"/>
                </a:cubicBezTo>
                <a:lnTo>
                  <a:pt x="5070" y="26225"/>
                </a:lnTo>
                <a:lnTo>
                  <a:pt x="4932" y="26875"/>
                </a:lnTo>
                <a:cubicBezTo>
                  <a:pt x="4278" y="26304"/>
                  <a:pt x="3647" y="25707"/>
                  <a:pt x="3043" y="25084"/>
                </a:cubicBezTo>
                <a:lnTo>
                  <a:pt x="3170" y="24483"/>
                </a:lnTo>
                <a:lnTo>
                  <a:pt x="4697" y="17267"/>
                </a:lnTo>
                <a:lnTo>
                  <a:pt x="11245" y="17267"/>
                </a:lnTo>
                <a:cubicBezTo>
                  <a:pt x="14053" y="17267"/>
                  <a:pt x="15742" y="15915"/>
                  <a:pt x="16318" y="13203"/>
                </a:cubicBezTo>
                <a:lnTo>
                  <a:pt x="17035" y="9829"/>
                </a:lnTo>
                <a:cubicBezTo>
                  <a:pt x="17119" y="9422"/>
                  <a:pt x="17162" y="9043"/>
                  <a:pt x="17163" y="8698"/>
                </a:cubicBezTo>
                <a:cubicBezTo>
                  <a:pt x="17170" y="6876"/>
                  <a:pt x="16028" y="5965"/>
                  <a:pt x="13738" y="5965"/>
                </a:cubicBezTo>
                <a:lnTo>
                  <a:pt x="5996" y="5965"/>
                </a:lnTo>
                <a:cubicBezTo>
                  <a:pt x="5604" y="5965"/>
                  <a:pt x="5489" y="6152"/>
                  <a:pt x="5408" y="6510"/>
                </a:cubicBezTo>
                <a:lnTo>
                  <a:pt x="1863" y="23202"/>
                </a:lnTo>
                <a:lnTo>
                  <a:pt x="1863" y="23202"/>
                </a:lnTo>
                <a:lnTo>
                  <a:pt x="1762" y="23680"/>
                </a:lnTo>
                <a:cubicBezTo>
                  <a:pt x="1141" y="22957"/>
                  <a:pt x="553" y="22205"/>
                  <a:pt x="0" y="21427"/>
                </a:cubicBezTo>
                <a:close/>
                <a:moveTo>
                  <a:pt x="15502" y="10071"/>
                </a:moveTo>
                <a:cubicBezTo>
                  <a:pt x="15551" y="9781"/>
                  <a:pt x="15601" y="9489"/>
                  <a:pt x="15602" y="9194"/>
                </a:cubicBezTo>
                <a:cubicBezTo>
                  <a:pt x="15606" y="8035"/>
                  <a:pt x="14953" y="7456"/>
                  <a:pt x="13628" y="7456"/>
                </a:cubicBezTo>
                <a:lnTo>
                  <a:pt x="6777" y="7456"/>
                </a:lnTo>
                <a:lnTo>
                  <a:pt x="5027" y="15777"/>
                </a:lnTo>
                <a:lnTo>
                  <a:pt x="11782" y="15777"/>
                </a:lnTo>
                <a:cubicBezTo>
                  <a:pt x="13569" y="15777"/>
                  <a:pt x="14517" y="14747"/>
                  <a:pt x="14883" y="13065"/>
                </a:cubicBezTo>
                <a:lnTo>
                  <a:pt x="15502" y="10071"/>
                </a:lnTo>
                <a:close/>
                <a:moveTo>
                  <a:pt x="6382" y="27141"/>
                </a:moveTo>
                <a:lnTo>
                  <a:pt x="6419" y="26964"/>
                </a:lnTo>
                <a:lnTo>
                  <a:pt x="6556" y="26320"/>
                </a:lnTo>
                <a:lnTo>
                  <a:pt x="6382" y="2714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>
                  <a:alpha val="70000"/>
                  <a:lumMod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E6BC01B-2CAD-4D0F-B8F7-11AFF86D3042}"/>
              </a:ext>
            </a:extLst>
          </p:cNvPr>
          <p:cNvGrpSpPr/>
          <p:nvPr userDrawn="1"/>
        </p:nvGrpSpPr>
        <p:grpSpPr>
          <a:xfrm>
            <a:off x="3450875" y="2080720"/>
            <a:ext cx="5290248" cy="1071901"/>
            <a:chOff x="6931819" y="-1054294"/>
            <a:chExt cx="3884612" cy="787400"/>
          </a:xfrm>
          <a:solidFill>
            <a:srgbClr val="1D2228"/>
          </a:solidFill>
        </p:grpSpPr>
        <p:sp>
          <p:nvSpPr>
            <p:cNvPr id="10" name="Freeform 5">
              <a:extLst>
                <a:ext uri="{FF2B5EF4-FFF2-40B4-BE49-F238E27FC236}">
                  <a16:creationId xmlns="" xmlns:a16="http://schemas.microsoft.com/office/drawing/2014/main" id="{2FB595DF-500F-4714-BFBC-A5297BEE24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D2CE31D9-71B5-4775-A77D-71750E2F18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="" xmlns:a16="http://schemas.microsoft.com/office/drawing/2014/main" id="{E94B2010-1B49-4674-8EB3-DCA098065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890347"/>
      </p:ext>
    </p:extLst>
  </p:cSld>
  <p:clrMapOvr>
    <a:masterClrMapping/>
  </p:clrMapOvr>
  <p:transition spd="slow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A1949EF1-1967-4C52-9940-3DAF24D852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>
                  <a:lumMod val="95000"/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="" xmlns:a16="http://schemas.microsoft.com/office/drawing/2014/main" id="{9526A626-D064-437A-8D85-522F00A662C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5101167" cy="5834592"/>
          </a:xfrm>
          <a:custGeom>
            <a:avLst/>
            <a:gdLst>
              <a:gd name="T0" fmla="*/ 5219 w 26778"/>
              <a:gd name="T1" fmla="*/ 0 h 30629"/>
              <a:gd name="T2" fmla="*/ 0 w 26778"/>
              <a:gd name="T3" fmla="*/ 0 h 30629"/>
              <a:gd name="T4" fmla="*/ 21376 w 26778"/>
              <a:gd name="T5" fmla="*/ 0 h 30629"/>
              <a:gd name="T6" fmla="*/ 26039 w 26778"/>
              <a:gd name="T7" fmla="*/ 2203 h 30629"/>
              <a:gd name="T8" fmla="*/ 22637 w 26778"/>
              <a:gd name="T9" fmla="*/ 18963 h 30629"/>
              <a:gd name="T10" fmla="*/ 9789 w 26778"/>
              <a:gd name="T11" fmla="*/ 30349 h 30629"/>
              <a:gd name="T12" fmla="*/ 4932 w 26778"/>
              <a:gd name="T13" fmla="*/ 26875 h 30629"/>
              <a:gd name="T14" fmla="*/ 6361 w 26778"/>
              <a:gd name="T15" fmla="*/ 20121 h 30629"/>
              <a:gd name="T16" fmla="*/ 11245 w 26778"/>
              <a:gd name="T17" fmla="*/ 19483 h 30629"/>
              <a:gd name="T18" fmla="*/ 19203 w 26778"/>
              <a:gd name="T19" fmla="*/ 10290 h 30629"/>
              <a:gd name="T20" fmla="*/ 19379 w 26778"/>
              <a:gd name="T21" fmla="*/ 8680 h 30629"/>
              <a:gd name="T22" fmla="*/ 13738 w 26778"/>
              <a:gd name="T23" fmla="*/ 3749 h 30629"/>
              <a:gd name="T24" fmla="*/ 3248 w 26778"/>
              <a:gd name="T25" fmla="*/ 6005 h 30629"/>
              <a:gd name="T26" fmla="*/ 62 w 26778"/>
              <a:gd name="T27" fmla="*/ 21128 h 30629"/>
              <a:gd name="T28" fmla="*/ 51 w 26778"/>
              <a:gd name="T29" fmla="*/ 21178 h 30629"/>
              <a:gd name="T30" fmla="*/ 37 w 26778"/>
              <a:gd name="T31" fmla="*/ 21240 h 30629"/>
              <a:gd name="T32" fmla="*/ 24 w 26778"/>
              <a:gd name="T33" fmla="*/ 21301 h 30629"/>
              <a:gd name="T34" fmla="*/ 11 w 26778"/>
              <a:gd name="T35" fmla="*/ 21362 h 30629"/>
              <a:gd name="T36" fmla="*/ 0 w 26778"/>
              <a:gd name="T37" fmla="*/ 21411 h 30629"/>
              <a:gd name="T38" fmla="*/ 1800 w 26778"/>
              <a:gd name="T39" fmla="*/ 5725 h 30629"/>
              <a:gd name="T40" fmla="*/ 5996 w 26778"/>
              <a:gd name="T41" fmla="*/ 2272 h 30629"/>
              <a:gd name="T42" fmla="*/ 13738 w 26778"/>
              <a:gd name="T43" fmla="*/ 2275 h 30629"/>
              <a:gd name="T44" fmla="*/ 20856 w 26778"/>
              <a:gd name="T45" fmla="*/ 8680 h 30629"/>
              <a:gd name="T46" fmla="*/ 20646 w 26778"/>
              <a:gd name="T47" fmla="*/ 10596 h 30629"/>
              <a:gd name="T48" fmla="*/ 11245 w 26778"/>
              <a:gd name="T49" fmla="*/ 20960 h 30629"/>
              <a:gd name="T50" fmla="*/ 6556 w 26778"/>
              <a:gd name="T51" fmla="*/ 26320 h 30629"/>
              <a:gd name="T52" fmla="*/ 25301 w 26778"/>
              <a:gd name="T53" fmla="*/ 3482 h 30629"/>
              <a:gd name="T54" fmla="*/ 15837 w 26778"/>
              <a:gd name="T55" fmla="*/ 0 h 30629"/>
              <a:gd name="T56" fmla="*/ 3043 w 26778"/>
              <a:gd name="T57" fmla="*/ 25084 h 30629"/>
              <a:gd name="T58" fmla="*/ 1863 w 26778"/>
              <a:gd name="T59" fmla="*/ 23202 h 30629"/>
              <a:gd name="T60" fmla="*/ 5408 w 26778"/>
              <a:gd name="T61" fmla="*/ 6510 h 30629"/>
              <a:gd name="T62" fmla="*/ 13738 w 26778"/>
              <a:gd name="T63" fmla="*/ 5965 h 30629"/>
              <a:gd name="T64" fmla="*/ 17035 w 26778"/>
              <a:gd name="T65" fmla="*/ 9829 h 30629"/>
              <a:gd name="T66" fmla="*/ 11245 w 26778"/>
              <a:gd name="T67" fmla="*/ 17267 h 30629"/>
              <a:gd name="T68" fmla="*/ 3170 w 26778"/>
              <a:gd name="T69" fmla="*/ 24483 h 30629"/>
              <a:gd name="T70" fmla="*/ 15602 w 26778"/>
              <a:gd name="T71" fmla="*/ 9194 h 30629"/>
              <a:gd name="T72" fmla="*/ 6777 w 26778"/>
              <a:gd name="T73" fmla="*/ 7456 h 30629"/>
              <a:gd name="T74" fmla="*/ 11782 w 26778"/>
              <a:gd name="T75" fmla="*/ 15777 h 30629"/>
              <a:gd name="T76" fmla="*/ 15502 w 26778"/>
              <a:gd name="T77" fmla="*/ 10071 h 30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778" h="30629">
                <a:moveTo>
                  <a:pt x="0" y="0"/>
                </a:moveTo>
                <a:lnTo>
                  <a:pt x="5219" y="0"/>
                </a:lnTo>
                <a:cubicBezTo>
                  <a:pt x="3417" y="327"/>
                  <a:pt x="1672" y="817"/>
                  <a:pt x="0" y="1455"/>
                </a:cubicBezTo>
                <a:lnTo>
                  <a:pt x="0" y="0"/>
                </a:lnTo>
                <a:close/>
                <a:moveTo>
                  <a:pt x="15837" y="0"/>
                </a:moveTo>
                <a:lnTo>
                  <a:pt x="21376" y="0"/>
                </a:lnTo>
                <a:cubicBezTo>
                  <a:pt x="22998" y="606"/>
                  <a:pt x="24556" y="1344"/>
                  <a:pt x="26039" y="2202"/>
                </a:cubicBezTo>
                <a:lnTo>
                  <a:pt x="26039" y="2203"/>
                </a:lnTo>
                <a:cubicBezTo>
                  <a:pt x="26481" y="2458"/>
                  <a:pt x="26778" y="2935"/>
                  <a:pt x="26778" y="3482"/>
                </a:cubicBezTo>
                <a:cubicBezTo>
                  <a:pt x="26778" y="9113"/>
                  <a:pt x="25271" y="14401"/>
                  <a:pt x="22637" y="18963"/>
                </a:cubicBezTo>
                <a:cubicBezTo>
                  <a:pt x="19916" y="23678"/>
                  <a:pt x="15995" y="27608"/>
                  <a:pt x="11294" y="30333"/>
                </a:cubicBezTo>
                <a:cubicBezTo>
                  <a:pt x="10848" y="30604"/>
                  <a:pt x="10272" y="30629"/>
                  <a:pt x="9789" y="30349"/>
                </a:cubicBezTo>
                <a:cubicBezTo>
                  <a:pt x="8540" y="29627"/>
                  <a:pt x="7346" y="28819"/>
                  <a:pt x="6214" y="27934"/>
                </a:cubicBezTo>
                <a:cubicBezTo>
                  <a:pt x="5777" y="27593"/>
                  <a:pt x="5350" y="27239"/>
                  <a:pt x="4932" y="26875"/>
                </a:cubicBezTo>
                <a:lnTo>
                  <a:pt x="5070" y="26225"/>
                </a:lnTo>
                <a:lnTo>
                  <a:pt x="6361" y="20121"/>
                </a:lnTo>
                <a:cubicBezTo>
                  <a:pt x="6409" y="19761"/>
                  <a:pt x="6718" y="19483"/>
                  <a:pt x="7092" y="19483"/>
                </a:cubicBezTo>
                <a:lnTo>
                  <a:pt x="11245" y="19483"/>
                </a:lnTo>
                <a:cubicBezTo>
                  <a:pt x="15077" y="19483"/>
                  <a:pt x="17687" y="17427"/>
                  <a:pt x="18487" y="13664"/>
                </a:cubicBezTo>
                <a:lnTo>
                  <a:pt x="19203" y="10290"/>
                </a:lnTo>
                <a:cubicBezTo>
                  <a:pt x="19315" y="9762"/>
                  <a:pt x="19381" y="9220"/>
                  <a:pt x="19382" y="8680"/>
                </a:cubicBezTo>
                <a:lnTo>
                  <a:pt x="19379" y="8680"/>
                </a:lnTo>
                <a:cubicBezTo>
                  <a:pt x="19379" y="5304"/>
                  <a:pt x="16865" y="3751"/>
                  <a:pt x="13738" y="3747"/>
                </a:cubicBezTo>
                <a:lnTo>
                  <a:pt x="13738" y="3749"/>
                </a:lnTo>
                <a:lnTo>
                  <a:pt x="5996" y="3749"/>
                </a:lnTo>
                <a:cubicBezTo>
                  <a:pt x="4565" y="3749"/>
                  <a:pt x="3565" y="4629"/>
                  <a:pt x="3248" y="6005"/>
                </a:cubicBezTo>
                <a:cubicBezTo>
                  <a:pt x="2488" y="9969"/>
                  <a:pt x="1187" y="15949"/>
                  <a:pt x="62" y="21128"/>
                </a:cubicBezTo>
                <a:lnTo>
                  <a:pt x="62" y="21128"/>
                </a:lnTo>
                <a:lnTo>
                  <a:pt x="57" y="21148"/>
                </a:lnTo>
                <a:lnTo>
                  <a:pt x="51" y="21178"/>
                </a:lnTo>
                <a:lnTo>
                  <a:pt x="44" y="21209"/>
                </a:lnTo>
                <a:lnTo>
                  <a:pt x="37" y="21240"/>
                </a:lnTo>
                <a:lnTo>
                  <a:pt x="31" y="21270"/>
                </a:lnTo>
                <a:lnTo>
                  <a:pt x="24" y="21301"/>
                </a:lnTo>
                <a:lnTo>
                  <a:pt x="17" y="21331"/>
                </a:lnTo>
                <a:lnTo>
                  <a:pt x="11" y="21362"/>
                </a:lnTo>
                <a:lnTo>
                  <a:pt x="4" y="21392"/>
                </a:lnTo>
                <a:lnTo>
                  <a:pt x="0" y="21411"/>
                </a:lnTo>
                <a:lnTo>
                  <a:pt x="0" y="14208"/>
                </a:lnTo>
                <a:lnTo>
                  <a:pt x="1800" y="5725"/>
                </a:lnTo>
                <a:cubicBezTo>
                  <a:pt x="1804" y="5709"/>
                  <a:pt x="1807" y="5694"/>
                  <a:pt x="1812" y="5678"/>
                </a:cubicBezTo>
                <a:cubicBezTo>
                  <a:pt x="2281" y="3636"/>
                  <a:pt x="3880" y="2272"/>
                  <a:pt x="5996" y="2272"/>
                </a:cubicBezTo>
                <a:lnTo>
                  <a:pt x="13738" y="2272"/>
                </a:lnTo>
                <a:lnTo>
                  <a:pt x="13738" y="2275"/>
                </a:lnTo>
                <a:cubicBezTo>
                  <a:pt x="15515" y="2278"/>
                  <a:pt x="17349" y="2718"/>
                  <a:pt x="18744" y="3870"/>
                </a:cubicBezTo>
                <a:cubicBezTo>
                  <a:pt x="20053" y="4952"/>
                  <a:pt x="20856" y="6557"/>
                  <a:pt x="20856" y="8680"/>
                </a:cubicBezTo>
                <a:lnTo>
                  <a:pt x="20853" y="8680"/>
                </a:lnTo>
                <a:cubicBezTo>
                  <a:pt x="20852" y="9330"/>
                  <a:pt x="20781" y="9960"/>
                  <a:pt x="20646" y="10596"/>
                </a:cubicBezTo>
                <a:lnTo>
                  <a:pt x="19929" y="13970"/>
                </a:lnTo>
                <a:cubicBezTo>
                  <a:pt x="18986" y="18412"/>
                  <a:pt x="15773" y="20960"/>
                  <a:pt x="11245" y="20960"/>
                </a:cubicBezTo>
                <a:lnTo>
                  <a:pt x="7689" y="20960"/>
                </a:lnTo>
                <a:lnTo>
                  <a:pt x="6556" y="26320"/>
                </a:lnTo>
                <a:cubicBezTo>
                  <a:pt x="7799" y="27341"/>
                  <a:pt x="9127" y="28264"/>
                  <a:pt x="10528" y="29074"/>
                </a:cubicBezTo>
                <a:cubicBezTo>
                  <a:pt x="19359" y="23966"/>
                  <a:pt x="25301" y="14418"/>
                  <a:pt x="25301" y="3482"/>
                </a:cubicBezTo>
                <a:lnTo>
                  <a:pt x="25301" y="3477"/>
                </a:lnTo>
                <a:cubicBezTo>
                  <a:pt x="22418" y="1810"/>
                  <a:pt x="19228" y="616"/>
                  <a:pt x="15837" y="0"/>
                </a:cubicBezTo>
                <a:close/>
                <a:moveTo>
                  <a:pt x="3170" y="24483"/>
                </a:moveTo>
                <a:lnTo>
                  <a:pt x="3043" y="25084"/>
                </a:lnTo>
                <a:cubicBezTo>
                  <a:pt x="2602" y="24629"/>
                  <a:pt x="2175" y="24161"/>
                  <a:pt x="1762" y="23680"/>
                </a:cubicBezTo>
                <a:lnTo>
                  <a:pt x="1863" y="23202"/>
                </a:lnTo>
                <a:lnTo>
                  <a:pt x="1863" y="23202"/>
                </a:lnTo>
                <a:lnTo>
                  <a:pt x="5408" y="6510"/>
                </a:lnTo>
                <a:cubicBezTo>
                  <a:pt x="5489" y="6152"/>
                  <a:pt x="5604" y="5965"/>
                  <a:pt x="5996" y="5965"/>
                </a:cubicBezTo>
                <a:lnTo>
                  <a:pt x="13738" y="5965"/>
                </a:lnTo>
                <a:cubicBezTo>
                  <a:pt x="16028" y="5965"/>
                  <a:pt x="17170" y="6876"/>
                  <a:pt x="17163" y="8698"/>
                </a:cubicBezTo>
                <a:cubicBezTo>
                  <a:pt x="17162" y="9043"/>
                  <a:pt x="17119" y="9422"/>
                  <a:pt x="17035" y="9829"/>
                </a:cubicBezTo>
                <a:lnTo>
                  <a:pt x="16318" y="13203"/>
                </a:lnTo>
                <a:cubicBezTo>
                  <a:pt x="15742" y="15915"/>
                  <a:pt x="14053" y="17267"/>
                  <a:pt x="11245" y="17267"/>
                </a:cubicBezTo>
                <a:lnTo>
                  <a:pt x="4697" y="17267"/>
                </a:lnTo>
                <a:lnTo>
                  <a:pt x="3170" y="24483"/>
                </a:lnTo>
                <a:close/>
                <a:moveTo>
                  <a:pt x="15502" y="10071"/>
                </a:moveTo>
                <a:cubicBezTo>
                  <a:pt x="15551" y="9781"/>
                  <a:pt x="15601" y="9489"/>
                  <a:pt x="15602" y="9194"/>
                </a:cubicBezTo>
                <a:cubicBezTo>
                  <a:pt x="15606" y="8035"/>
                  <a:pt x="14953" y="7456"/>
                  <a:pt x="13628" y="7456"/>
                </a:cubicBezTo>
                <a:lnTo>
                  <a:pt x="6777" y="7456"/>
                </a:lnTo>
                <a:lnTo>
                  <a:pt x="5027" y="15777"/>
                </a:lnTo>
                <a:lnTo>
                  <a:pt x="11782" y="15777"/>
                </a:lnTo>
                <a:cubicBezTo>
                  <a:pt x="13569" y="15777"/>
                  <a:pt x="14517" y="14747"/>
                  <a:pt x="14883" y="13065"/>
                </a:cubicBezTo>
                <a:lnTo>
                  <a:pt x="15502" y="100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  <a:alpha val="30000"/>
                </a:schemeClr>
              </a:gs>
              <a:gs pos="0">
                <a:schemeClr val="bg1">
                  <a:alpha val="70000"/>
                  <a:lumMod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48297C5-5F8A-4225-85BE-94E77A81962F}"/>
              </a:ext>
            </a:extLst>
          </p:cNvPr>
          <p:cNvGrpSpPr/>
          <p:nvPr userDrawn="1"/>
        </p:nvGrpSpPr>
        <p:grpSpPr>
          <a:xfrm>
            <a:off x="3450875" y="2080720"/>
            <a:ext cx="5290248" cy="1071901"/>
            <a:chOff x="6931819" y="-1054294"/>
            <a:chExt cx="3884612" cy="787400"/>
          </a:xfrm>
          <a:solidFill>
            <a:srgbClr val="1D2228"/>
          </a:solidFill>
        </p:grpSpPr>
        <p:sp>
          <p:nvSpPr>
            <p:cNvPr id="11" name="Freeform 5">
              <a:extLst>
                <a:ext uri="{FF2B5EF4-FFF2-40B4-BE49-F238E27FC236}">
                  <a16:creationId xmlns="" xmlns:a16="http://schemas.microsoft.com/office/drawing/2014/main" id="{B36F9EA3-2A79-43BF-B3F2-FD5342E8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7609F4B0-D297-475C-91A3-788484A0D3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="" xmlns:a16="http://schemas.microsoft.com/office/drawing/2014/main" id="{79379174-AD02-4E96-81E8-263136E993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985474"/>
      </p:ext>
    </p:extLst>
  </p:cSld>
  <p:clrMapOvr>
    <a:masterClrMapping/>
  </p:clrMapOvr>
  <p:transition spd="slow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="" xmlns:a16="http://schemas.microsoft.com/office/drawing/2014/main" id="{6D112D42-163E-4988-8C78-B395208269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="" xmlns:a16="http://schemas.microsoft.com/office/drawing/2014/main" id="{62EBD1E6-F3AF-42EC-87C7-BD070FF7A3B4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114675" cy="3024717"/>
          </a:xfrm>
          <a:custGeom>
            <a:avLst/>
            <a:gdLst>
              <a:gd name="T0" fmla="*/ 0 w 16351"/>
              <a:gd name="T1" fmla="*/ 0 h 15879"/>
              <a:gd name="T2" fmla="*/ 16351 w 16351"/>
              <a:gd name="T3" fmla="*/ 0 h 15879"/>
              <a:gd name="T4" fmla="*/ 13671 w 16351"/>
              <a:gd name="T5" fmla="*/ 7510 h 15879"/>
              <a:gd name="T6" fmla="*/ 5533 w 16351"/>
              <a:gd name="T7" fmla="*/ 15667 h 15879"/>
              <a:gd name="T8" fmla="*/ 4454 w 16351"/>
              <a:gd name="T9" fmla="*/ 15679 h 15879"/>
              <a:gd name="T10" fmla="*/ 0 w 16351"/>
              <a:gd name="T11" fmla="*/ 12289 h 15879"/>
              <a:gd name="T12" fmla="*/ 0 w 16351"/>
              <a:gd name="T13" fmla="*/ 0 h 15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51" h="15879">
                <a:moveTo>
                  <a:pt x="0" y="0"/>
                </a:moveTo>
                <a:lnTo>
                  <a:pt x="16351" y="0"/>
                </a:lnTo>
                <a:cubicBezTo>
                  <a:pt x="15912" y="2694"/>
                  <a:pt x="14988" y="5228"/>
                  <a:pt x="13671" y="7510"/>
                </a:cubicBezTo>
                <a:cubicBezTo>
                  <a:pt x="11719" y="10892"/>
                  <a:pt x="8906" y="13712"/>
                  <a:pt x="5533" y="15667"/>
                </a:cubicBezTo>
                <a:cubicBezTo>
                  <a:pt x="5213" y="15861"/>
                  <a:pt x="4800" y="15879"/>
                  <a:pt x="4454" y="15679"/>
                </a:cubicBezTo>
                <a:cubicBezTo>
                  <a:pt x="2828" y="14738"/>
                  <a:pt x="1333" y="13597"/>
                  <a:pt x="0" y="1228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B0F13">
                  <a:alpha val="60000"/>
                </a:srgbClr>
              </a:gs>
              <a:gs pos="0">
                <a:srgbClr val="0F1923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="" xmlns:a16="http://schemas.microsoft.com/office/drawing/2014/main" id="{50228D8F-E38B-47C2-BFA7-7BFDE757D95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361950"/>
            <a:ext cx="1962150" cy="2387600"/>
          </a:xfrm>
          <a:custGeom>
            <a:avLst/>
            <a:gdLst>
              <a:gd name="T0" fmla="*/ 10014 w 10298"/>
              <a:gd name="T1" fmla="*/ 1598 h 12532"/>
              <a:gd name="T2" fmla="*/ 10298 w 10298"/>
              <a:gd name="T3" fmla="*/ 2090 h 12532"/>
              <a:gd name="T4" fmla="*/ 4342 w 10298"/>
              <a:gd name="T5" fmla="*/ 12418 h 12532"/>
              <a:gd name="T6" fmla="*/ 2389 w 10298"/>
              <a:gd name="T7" fmla="*/ 11495 h 12532"/>
              <a:gd name="T8" fmla="*/ 2956 w 10298"/>
              <a:gd name="T9" fmla="*/ 8813 h 12532"/>
              <a:gd name="T10" fmla="*/ 7664 w 10298"/>
              <a:gd name="T11" fmla="*/ 6124 h 12532"/>
              <a:gd name="T12" fmla="*/ 8019 w 10298"/>
              <a:gd name="T13" fmla="*/ 4090 h 12532"/>
              <a:gd name="T14" fmla="*/ 7208 w 10298"/>
              <a:gd name="T15" fmla="*/ 2240 h 12532"/>
              <a:gd name="T16" fmla="*/ 5282 w 10298"/>
              <a:gd name="T17" fmla="*/ 1625 h 12532"/>
              <a:gd name="T18" fmla="*/ 696 w 10298"/>
              <a:gd name="T19" fmla="*/ 2935 h 12532"/>
              <a:gd name="T20" fmla="*/ 0 w 10298"/>
              <a:gd name="T21" fmla="*/ 6210 h 12532"/>
              <a:gd name="T22" fmla="*/ 957 w 10298"/>
              <a:gd name="T23" fmla="*/ 405 h 12532"/>
              <a:gd name="T24" fmla="*/ 7139 w 10298"/>
              <a:gd name="T25" fmla="*/ 405 h 12532"/>
              <a:gd name="T26" fmla="*/ 0 w 10298"/>
              <a:gd name="T27" fmla="*/ 8981 h 12532"/>
              <a:gd name="T28" fmla="*/ 22 w 10298"/>
              <a:gd name="T29" fmla="*/ 8877 h 12532"/>
              <a:gd name="T30" fmla="*/ 2305 w 10298"/>
              <a:gd name="T31" fmla="*/ 2193 h 12532"/>
              <a:gd name="T32" fmla="*/ 5282 w 10298"/>
              <a:gd name="T33" fmla="*/ 2192 h 12532"/>
              <a:gd name="T34" fmla="*/ 7453 w 10298"/>
              <a:gd name="T35" fmla="*/ 4090 h 12532"/>
              <a:gd name="T36" fmla="*/ 7109 w 10298"/>
              <a:gd name="T37" fmla="*/ 6007 h 12532"/>
              <a:gd name="T38" fmla="*/ 2727 w 10298"/>
              <a:gd name="T39" fmla="*/ 8245 h 12532"/>
              <a:gd name="T40" fmla="*/ 1949 w 10298"/>
              <a:gd name="T41" fmla="*/ 10838 h 12532"/>
              <a:gd name="T42" fmla="*/ 1169 w 10298"/>
              <a:gd name="T43" fmla="*/ 10399 h 12532"/>
              <a:gd name="T44" fmla="*/ 1805 w 10298"/>
              <a:gd name="T45" fmla="*/ 7392 h 12532"/>
              <a:gd name="T46" fmla="*/ 6275 w 10298"/>
              <a:gd name="T47" fmla="*/ 5829 h 12532"/>
              <a:gd name="T48" fmla="*/ 6600 w 10298"/>
              <a:gd name="T49" fmla="*/ 4096 h 12532"/>
              <a:gd name="T50" fmla="*/ 2305 w 10298"/>
              <a:gd name="T51" fmla="*/ 3045 h 12532"/>
              <a:gd name="T52" fmla="*/ 715 w 10298"/>
              <a:gd name="T53" fmla="*/ 9675 h 12532"/>
              <a:gd name="T54" fmla="*/ 676 w 10298"/>
              <a:gd name="T55" fmla="*/ 9859 h 12532"/>
              <a:gd name="T56" fmla="*/ 5961 w 10298"/>
              <a:gd name="T57" fmla="*/ 4624 h 12532"/>
              <a:gd name="T58" fmla="*/ 5240 w 10298"/>
              <a:gd name="T59" fmla="*/ 3619 h 12532"/>
              <a:gd name="T60" fmla="*/ 1932 w 10298"/>
              <a:gd name="T61" fmla="*/ 6819 h 12532"/>
              <a:gd name="T62" fmla="*/ 5723 w 10298"/>
              <a:gd name="T63" fmla="*/ 5776 h 12532"/>
              <a:gd name="T64" fmla="*/ 2453 w 10298"/>
              <a:gd name="T65" fmla="*/ 11190 h 12532"/>
              <a:gd name="T66" fmla="*/ 2520 w 10298"/>
              <a:gd name="T67" fmla="*/ 10874 h 1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298" h="12532">
                <a:moveTo>
                  <a:pt x="7139" y="405"/>
                </a:moveTo>
                <a:cubicBezTo>
                  <a:pt x="8156" y="677"/>
                  <a:pt x="9121" y="1081"/>
                  <a:pt x="10014" y="1598"/>
                </a:cubicBezTo>
                <a:lnTo>
                  <a:pt x="10014" y="1598"/>
                </a:lnTo>
                <a:cubicBezTo>
                  <a:pt x="10184" y="1696"/>
                  <a:pt x="10298" y="1880"/>
                  <a:pt x="10298" y="2090"/>
                </a:cubicBezTo>
                <a:cubicBezTo>
                  <a:pt x="10298" y="4256"/>
                  <a:pt x="9718" y="6290"/>
                  <a:pt x="8705" y="8045"/>
                </a:cubicBezTo>
                <a:cubicBezTo>
                  <a:pt x="7659" y="9858"/>
                  <a:pt x="6150" y="11369"/>
                  <a:pt x="4342" y="12418"/>
                </a:cubicBezTo>
                <a:cubicBezTo>
                  <a:pt x="4171" y="12522"/>
                  <a:pt x="3950" y="12532"/>
                  <a:pt x="3764" y="12424"/>
                </a:cubicBezTo>
                <a:cubicBezTo>
                  <a:pt x="3283" y="12146"/>
                  <a:pt x="2824" y="11835"/>
                  <a:pt x="2389" y="11495"/>
                </a:cubicBezTo>
                <a:lnTo>
                  <a:pt x="2468" y="11122"/>
                </a:lnTo>
                <a:lnTo>
                  <a:pt x="2956" y="8813"/>
                </a:lnTo>
                <a:lnTo>
                  <a:pt x="4324" y="8813"/>
                </a:lnTo>
                <a:cubicBezTo>
                  <a:pt x="6065" y="8813"/>
                  <a:pt x="7301" y="7833"/>
                  <a:pt x="7664" y="6124"/>
                </a:cubicBezTo>
                <a:lnTo>
                  <a:pt x="7939" y="4827"/>
                </a:lnTo>
                <a:cubicBezTo>
                  <a:pt x="7991" y="4582"/>
                  <a:pt x="8019" y="4339"/>
                  <a:pt x="8019" y="4090"/>
                </a:cubicBezTo>
                <a:lnTo>
                  <a:pt x="8020" y="4090"/>
                </a:lnTo>
                <a:cubicBezTo>
                  <a:pt x="8020" y="3273"/>
                  <a:pt x="7711" y="2656"/>
                  <a:pt x="7208" y="2240"/>
                </a:cubicBezTo>
                <a:cubicBezTo>
                  <a:pt x="6671" y="1796"/>
                  <a:pt x="5966" y="1627"/>
                  <a:pt x="5282" y="1626"/>
                </a:cubicBezTo>
                <a:lnTo>
                  <a:pt x="5282" y="1625"/>
                </a:lnTo>
                <a:lnTo>
                  <a:pt x="2305" y="1625"/>
                </a:lnTo>
                <a:cubicBezTo>
                  <a:pt x="1491" y="1625"/>
                  <a:pt x="876" y="2150"/>
                  <a:pt x="696" y="2935"/>
                </a:cubicBezTo>
                <a:cubicBezTo>
                  <a:pt x="694" y="2941"/>
                  <a:pt x="692" y="2947"/>
                  <a:pt x="691" y="2953"/>
                </a:cubicBezTo>
                <a:lnTo>
                  <a:pt x="0" y="6210"/>
                </a:lnTo>
                <a:lnTo>
                  <a:pt x="0" y="705"/>
                </a:lnTo>
                <a:cubicBezTo>
                  <a:pt x="313" y="592"/>
                  <a:pt x="632" y="492"/>
                  <a:pt x="957" y="405"/>
                </a:cubicBezTo>
                <a:cubicBezTo>
                  <a:pt x="1945" y="141"/>
                  <a:pt x="2981" y="0"/>
                  <a:pt x="4048" y="0"/>
                </a:cubicBezTo>
                <a:cubicBezTo>
                  <a:pt x="5115" y="0"/>
                  <a:pt x="6151" y="141"/>
                  <a:pt x="7139" y="405"/>
                </a:cubicBezTo>
                <a:close/>
                <a:moveTo>
                  <a:pt x="0" y="8994"/>
                </a:moveTo>
                <a:lnTo>
                  <a:pt x="0" y="8981"/>
                </a:lnTo>
                <a:lnTo>
                  <a:pt x="22" y="8877"/>
                </a:lnTo>
                <a:lnTo>
                  <a:pt x="22" y="8877"/>
                </a:lnTo>
                <a:cubicBezTo>
                  <a:pt x="455" y="6886"/>
                  <a:pt x="956" y="4585"/>
                  <a:pt x="1248" y="3061"/>
                </a:cubicBezTo>
                <a:cubicBezTo>
                  <a:pt x="1370" y="2532"/>
                  <a:pt x="1755" y="2193"/>
                  <a:pt x="2305" y="2193"/>
                </a:cubicBezTo>
                <a:lnTo>
                  <a:pt x="5282" y="2193"/>
                </a:lnTo>
                <a:lnTo>
                  <a:pt x="5282" y="2192"/>
                </a:lnTo>
                <a:cubicBezTo>
                  <a:pt x="6485" y="2194"/>
                  <a:pt x="7452" y="2791"/>
                  <a:pt x="7452" y="4090"/>
                </a:cubicBezTo>
                <a:lnTo>
                  <a:pt x="7453" y="4090"/>
                </a:lnTo>
                <a:cubicBezTo>
                  <a:pt x="7453" y="4297"/>
                  <a:pt x="7428" y="4506"/>
                  <a:pt x="7385" y="4709"/>
                </a:cubicBezTo>
                <a:lnTo>
                  <a:pt x="7109" y="6007"/>
                </a:lnTo>
                <a:cubicBezTo>
                  <a:pt x="6802" y="7454"/>
                  <a:pt x="5798" y="8245"/>
                  <a:pt x="4324" y="8245"/>
                </a:cubicBezTo>
                <a:lnTo>
                  <a:pt x="2727" y="8245"/>
                </a:lnTo>
                <a:cubicBezTo>
                  <a:pt x="2583" y="8245"/>
                  <a:pt x="2464" y="8351"/>
                  <a:pt x="2445" y="8490"/>
                </a:cubicBezTo>
                <a:lnTo>
                  <a:pt x="1949" y="10838"/>
                </a:lnTo>
                <a:lnTo>
                  <a:pt x="1896" y="11088"/>
                </a:lnTo>
                <a:cubicBezTo>
                  <a:pt x="1644" y="10868"/>
                  <a:pt x="1402" y="10638"/>
                  <a:pt x="1169" y="10399"/>
                </a:cubicBezTo>
                <a:lnTo>
                  <a:pt x="1218" y="10168"/>
                </a:lnTo>
                <a:lnTo>
                  <a:pt x="1805" y="7392"/>
                </a:lnTo>
                <a:lnTo>
                  <a:pt x="4324" y="7392"/>
                </a:lnTo>
                <a:cubicBezTo>
                  <a:pt x="5404" y="7392"/>
                  <a:pt x="6053" y="6872"/>
                  <a:pt x="6275" y="5829"/>
                </a:cubicBezTo>
                <a:lnTo>
                  <a:pt x="6550" y="4532"/>
                </a:lnTo>
                <a:cubicBezTo>
                  <a:pt x="6583" y="4375"/>
                  <a:pt x="6599" y="4229"/>
                  <a:pt x="6600" y="4096"/>
                </a:cubicBezTo>
                <a:cubicBezTo>
                  <a:pt x="6603" y="3396"/>
                  <a:pt x="6163" y="3045"/>
                  <a:pt x="5282" y="3045"/>
                </a:cubicBezTo>
                <a:lnTo>
                  <a:pt x="2305" y="3045"/>
                </a:lnTo>
                <a:cubicBezTo>
                  <a:pt x="2154" y="3045"/>
                  <a:pt x="2110" y="3117"/>
                  <a:pt x="2079" y="3255"/>
                </a:cubicBezTo>
                <a:lnTo>
                  <a:pt x="715" y="9675"/>
                </a:lnTo>
                <a:lnTo>
                  <a:pt x="715" y="9675"/>
                </a:lnTo>
                <a:lnTo>
                  <a:pt x="676" y="9859"/>
                </a:lnTo>
                <a:cubicBezTo>
                  <a:pt x="438" y="9581"/>
                  <a:pt x="212" y="9293"/>
                  <a:pt x="0" y="8994"/>
                </a:cubicBezTo>
                <a:close/>
                <a:moveTo>
                  <a:pt x="5961" y="4624"/>
                </a:moveTo>
                <a:cubicBezTo>
                  <a:pt x="5980" y="4513"/>
                  <a:pt x="5999" y="4401"/>
                  <a:pt x="5999" y="4287"/>
                </a:cubicBezTo>
                <a:cubicBezTo>
                  <a:pt x="6001" y="3842"/>
                  <a:pt x="5750" y="3619"/>
                  <a:pt x="5240" y="3619"/>
                </a:cubicBezTo>
                <a:lnTo>
                  <a:pt x="2605" y="3619"/>
                </a:lnTo>
                <a:lnTo>
                  <a:pt x="1932" y="6819"/>
                </a:lnTo>
                <a:lnTo>
                  <a:pt x="4530" y="6819"/>
                </a:lnTo>
                <a:cubicBezTo>
                  <a:pt x="5217" y="6819"/>
                  <a:pt x="5582" y="6423"/>
                  <a:pt x="5723" y="5776"/>
                </a:cubicBezTo>
                <a:lnTo>
                  <a:pt x="5961" y="4624"/>
                </a:lnTo>
                <a:close/>
                <a:moveTo>
                  <a:pt x="2453" y="11190"/>
                </a:moveTo>
                <a:lnTo>
                  <a:pt x="2468" y="11122"/>
                </a:lnTo>
                <a:lnTo>
                  <a:pt x="2520" y="10874"/>
                </a:lnTo>
                <a:lnTo>
                  <a:pt x="2453" y="11190"/>
                </a:lnTo>
                <a:close/>
              </a:path>
            </a:pathLst>
          </a:custGeom>
          <a:solidFill>
            <a:srgbClr val="1D2228">
              <a:alpha val="70000"/>
            </a:srgbClr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41E7CF8-080B-44D1-BDD7-45B84587BF9B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ACB0B4"/>
          </a:solidFill>
        </p:grpSpPr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6FB1241D-5BF5-4472-89D6-06515A084F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EF2F5459-4FE4-4048-B071-7271B64A8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="" xmlns:a16="http://schemas.microsoft.com/office/drawing/2014/main" id="{9CE73180-FD68-4722-A300-B7209D3F5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566554"/>
      </p:ext>
    </p:extLst>
  </p:cSld>
  <p:clrMapOvr>
    <a:masterClrMapping/>
  </p:clrMapOvr>
  <p:transition spd="slow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="" xmlns:a16="http://schemas.microsoft.com/office/drawing/2014/main" id="{6D112D42-163E-4988-8C78-B395208269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="" xmlns:a16="http://schemas.microsoft.com/office/drawing/2014/main" id="{62EBD1E6-F3AF-42EC-87C7-BD070FF7A3B4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114675" cy="3024717"/>
          </a:xfrm>
          <a:custGeom>
            <a:avLst/>
            <a:gdLst>
              <a:gd name="T0" fmla="*/ 0 w 16351"/>
              <a:gd name="T1" fmla="*/ 0 h 15879"/>
              <a:gd name="T2" fmla="*/ 16351 w 16351"/>
              <a:gd name="T3" fmla="*/ 0 h 15879"/>
              <a:gd name="T4" fmla="*/ 13671 w 16351"/>
              <a:gd name="T5" fmla="*/ 7510 h 15879"/>
              <a:gd name="T6" fmla="*/ 5533 w 16351"/>
              <a:gd name="T7" fmla="*/ 15667 h 15879"/>
              <a:gd name="T8" fmla="*/ 4454 w 16351"/>
              <a:gd name="T9" fmla="*/ 15679 h 15879"/>
              <a:gd name="T10" fmla="*/ 0 w 16351"/>
              <a:gd name="T11" fmla="*/ 12289 h 15879"/>
              <a:gd name="T12" fmla="*/ 0 w 16351"/>
              <a:gd name="T13" fmla="*/ 0 h 15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51" h="15879">
                <a:moveTo>
                  <a:pt x="0" y="0"/>
                </a:moveTo>
                <a:lnTo>
                  <a:pt x="16351" y="0"/>
                </a:lnTo>
                <a:cubicBezTo>
                  <a:pt x="15912" y="2694"/>
                  <a:pt x="14988" y="5228"/>
                  <a:pt x="13671" y="7510"/>
                </a:cubicBezTo>
                <a:cubicBezTo>
                  <a:pt x="11719" y="10892"/>
                  <a:pt x="8906" y="13712"/>
                  <a:pt x="5533" y="15667"/>
                </a:cubicBezTo>
                <a:cubicBezTo>
                  <a:pt x="5213" y="15861"/>
                  <a:pt x="4800" y="15879"/>
                  <a:pt x="4454" y="15679"/>
                </a:cubicBezTo>
                <a:cubicBezTo>
                  <a:pt x="2828" y="14738"/>
                  <a:pt x="1333" y="13597"/>
                  <a:pt x="0" y="1228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B0F13">
                  <a:alpha val="60000"/>
                </a:srgbClr>
              </a:gs>
              <a:gs pos="0">
                <a:srgbClr val="0F1923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="" xmlns:a16="http://schemas.microsoft.com/office/drawing/2014/main" id="{713CD565-863B-418A-9EE0-7FD2AB9C367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361950"/>
            <a:ext cx="1962150" cy="2387600"/>
          </a:xfrm>
          <a:custGeom>
            <a:avLst/>
            <a:gdLst>
              <a:gd name="T0" fmla="*/ 2520 w 10298"/>
              <a:gd name="T1" fmla="*/ 10874 h 12532"/>
              <a:gd name="T2" fmla="*/ 9730 w 10298"/>
              <a:gd name="T3" fmla="*/ 2090 h 12532"/>
              <a:gd name="T4" fmla="*/ 4048 w 10298"/>
              <a:gd name="T5" fmla="*/ 568 h 12532"/>
              <a:gd name="T6" fmla="*/ 0 w 10298"/>
              <a:gd name="T7" fmla="*/ 705 h 12532"/>
              <a:gd name="T8" fmla="*/ 4048 w 10298"/>
              <a:gd name="T9" fmla="*/ 0 h 12532"/>
              <a:gd name="T10" fmla="*/ 10014 w 10298"/>
              <a:gd name="T11" fmla="*/ 1598 h 12532"/>
              <a:gd name="T12" fmla="*/ 10298 w 10298"/>
              <a:gd name="T13" fmla="*/ 2090 h 12532"/>
              <a:gd name="T14" fmla="*/ 4342 w 10298"/>
              <a:gd name="T15" fmla="*/ 12418 h 12532"/>
              <a:gd name="T16" fmla="*/ 2389 w 10298"/>
              <a:gd name="T17" fmla="*/ 11495 h 12532"/>
              <a:gd name="T18" fmla="*/ 1949 w 10298"/>
              <a:gd name="T19" fmla="*/ 10838 h 12532"/>
              <a:gd name="T20" fmla="*/ 2727 w 10298"/>
              <a:gd name="T21" fmla="*/ 8245 h 12532"/>
              <a:gd name="T22" fmla="*/ 7109 w 10298"/>
              <a:gd name="T23" fmla="*/ 6007 h 12532"/>
              <a:gd name="T24" fmla="*/ 7453 w 10298"/>
              <a:gd name="T25" fmla="*/ 4089 h 12532"/>
              <a:gd name="T26" fmla="*/ 5282 w 10298"/>
              <a:gd name="T27" fmla="*/ 2192 h 12532"/>
              <a:gd name="T28" fmla="*/ 2305 w 10298"/>
              <a:gd name="T29" fmla="*/ 2193 h 12532"/>
              <a:gd name="T30" fmla="*/ 22 w 10298"/>
              <a:gd name="T31" fmla="*/ 8877 h 12532"/>
              <a:gd name="T32" fmla="*/ 21 w 10298"/>
              <a:gd name="T33" fmla="*/ 8885 h 12532"/>
              <a:gd name="T34" fmla="*/ 16 w 10298"/>
              <a:gd name="T35" fmla="*/ 8908 h 12532"/>
              <a:gd name="T36" fmla="*/ 10 w 10298"/>
              <a:gd name="T37" fmla="*/ 8932 h 12532"/>
              <a:gd name="T38" fmla="*/ 5 w 10298"/>
              <a:gd name="T39" fmla="*/ 8955 h 12532"/>
              <a:gd name="T40" fmla="*/ 0 w 10298"/>
              <a:gd name="T41" fmla="*/ 8979 h 12532"/>
              <a:gd name="T42" fmla="*/ 0 w 10298"/>
              <a:gd name="T43" fmla="*/ 6210 h 12532"/>
              <a:gd name="T44" fmla="*/ 696 w 10298"/>
              <a:gd name="T45" fmla="*/ 2935 h 12532"/>
              <a:gd name="T46" fmla="*/ 5282 w 10298"/>
              <a:gd name="T47" fmla="*/ 1625 h 12532"/>
              <a:gd name="T48" fmla="*/ 7208 w 10298"/>
              <a:gd name="T49" fmla="*/ 2240 h 12532"/>
              <a:gd name="T50" fmla="*/ 8019 w 10298"/>
              <a:gd name="T51" fmla="*/ 4089 h 12532"/>
              <a:gd name="T52" fmla="*/ 7664 w 10298"/>
              <a:gd name="T53" fmla="*/ 6124 h 12532"/>
              <a:gd name="T54" fmla="*/ 2956 w 10298"/>
              <a:gd name="T55" fmla="*/ 8813 h 12532"/>
              <a:gd name="T56" fmla="*/ 1169 w 10298"/>
              <a:gd name="T57" fmla="*/ 10399 h 12532"/>
              <a:gd name="T58" fmla="*/ 715 w 10298"/>
              <a:gd name="T59" fmla="*/ 9675 h 12532"/>
              <a:gd name="T60" fmla="*/ 2079 w 10298"/>
              <a:gd name="T61" fmla="*/ 3255 h 12532"/>
              <a:gd name="T62" fmla="*/ 5282 w 10298"/>
              <a:gd name="T63" fmla="*/ 3045 h 12532"/>
              <a:gd name="T64" fmla="*/ 6550 w 10298"/>
              <a:gd name="T65" fmla="*/ 4532 h 12532"/>
              <a:gd name="T66" fmla="*/ 4324 w 10298"/>
              <a:gd name="T67" fmla="*/ 7392 h 12532"/>
              <a:gd name="T68" fmla="*/ 1218 w 10298"/>
              <a:gd name="T69" fmla="*/ 10168 h 12532"/>
              <a:gd name="T70" fmla="*/ 5999 w 10298"/>
              <a:gd name="T71" fmla="*/ 4287 h 12532"/>
              <a:gd name="T72" fmla="*/ 2605 w 10298"/>
              <a:gd name="T73" fmla="*/ 3619 h 12532"/>
              <a:gd name="T74" fmla="*/ 4530 w 10298"/>
              <a:gd name="T75" fmla="*/ 6819 h 12532"/>
              <a:gd name="T76" fmla="*/ 5961 w 10298"/>
              <a:gd name="T77" fmla="*/ 4624 h 1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298" h="12532">
                <a:moveTo>
                  <a:pt x="2956" y="8813"/>
                </a:moveTo>
                <a:lnTo>
                  <a:pt x="2520" y="10874"/>
                </a:lnTo>
                <a:cubicBezTo>
                  <a:pt x="2998" y="11267"/>
                  <a:pt x="3509" y="11622"/>
                  <a:pt x="4048" y="11933"/>
                </a:cubicBezTo>
                <a:cubicBezTo>
                  <a:pt x="7444" y="9969"/>
                  <a:pt x="9730" y="6297"/>
                  <a:pt x="9730" y="2090"/>
                </a:cubicBezTo>
                <a:lnTo>
                  <a:pt x="9730" y="2089"/>
                </a:lnTo>
                <a:cubicBezTo>
                  <a:pt x="8058" y="1122"/>
                  <a:pt x="6118" y="568"/>
                  <a:pt x="4048" y="568"/>
                </a:cubicBezTo>
                <a:cubicBezTo>
                  <a:pt x="2622" y="568"/>
                  <a:pt x="1257" y="831"/>
                  <a:pt x="0" y="1310"/>
                </a:cubicBezTo>
                <a:lnTo>
                  <a:pt x="0" y="705"/>
                </a:lnTo>
                <a:cubicBezTo>
                  <a:pt x="313" y="592"/>
                  <a:pt x="632" y="492"/>
                  <a:pt x="957" y="405"/>
                </a:cubicBezTo>
                <a:cubicBezTo>
                  <a:pt x="1945" y="141"/>
                  <a:pt x="2981" y="0"/>
                  <a:pt x="4048" y="0"/>
                </a:cubicBezTo>
                <a:cubicBezTo>
                  <a:pt x="5115" y="0"/>
                  <a:pt x="6151" y="141"/>
                  <a:pt x="7139" y="405"/>
                </a:cubicBezTo>
                <a:cubicBezTo>
                  <a:pt x="8156" y="677"/>
                  <a:pt x="9121" y="1081"/>
                  <a:pt x="10014" y="1598"/>
                </a:cubicBezTo>
                <a:lnTo>
                  <a:pt x="10014" y="1598"/>
                </a:lnTo>
                <a:cubicBezTo>
                  <a:pt x="10184" y="1696"/>
                  <a:pt x="10298" y="1880"/>
                  <a:pt x="10298" y="2090"/>
                </a:cubicBezTo>
                <a:cubicBezTo>
                  <a:pt x="10298" y="4256"/>
                  <a:pt x="9718" y="6290"/>
                  <a:pt x="8705" y="8045"/>
                </a:cubicBezTo>
                <a:cubicBezTo>
                  <a:pt x="7659" y="9858"/>
                  <a:pt x="6150" y="11369"/>
                  <a:pt x="4342" y="12418"/>
                </a:cubicBezTo>
                <a:cubicBezTo>
                  <a:pt x="4171" y="12522"/>
                  <a:pt x="3950" y="12532"/>
                  <a:pt x="3764" y="12424"/>
                </a:cubicBezTo>
                <a:cubicBezTo>
                  <a:pt x="3283" y="12146"/>
                  <a:pt x="2824" y="11835"/>
                  <a:pt x="2389" y="11495"/>
                </a:cubicBezTo>
                <a:cubicBezTo>
                  <a:pt x="2221" y="11364"/>
                  <a:pt x="2056" y="11228"/>
                  <a:pt x="1896" y="11088"/>
                </a:cubicBezTo>
                <a:lnTo>
                  <a:pt x="1949" y="10838"/>
                </a:lnTo>
                <a:lnTo>
                  <a:pt x="2445" y="8490"/>
                </a:lnTo>
                <a:cubicBezTo>
                  <a:pt x="2464" y="8351"/>
                  <a:pt x="2583" y="8245"/>
                  <a:pt x="2727" y="8245"/>
                </a:cubicBezTo>
                <a:lnTo>
                  <a:pt x="4324" y="8245"/>
                </a:lnTo>
                <a:cubicBezTo>
                  <a:pt x="5798" y="8245"/>
                  <a:pt x="6802" y="7454"/>
                  <a:pt x="7109" y="6007"/>
                </a:cubicBezTo>
                <a:lnTo>
                  <a:pt x="7385" y="4709"/>
                </a:lnTo>
                <a:cubicBezTo>
                  <a:pt x="7428" y="4506"/>
                  <a:pt x="7453" y="4297"/>
                  <a:pt x="7453" y="4089"/>
                </a:cubicBezTo>
                <a:lnTo>
                  <a:pt x="7452" y="4089"/>
                </a:lnTo>
                <a:cubicBezTo>
                  <a:pt x="7452" y="2791"/>
                  <a:pt x="6485" y="2194"/>
                  <a:pt x="5282" y="2192"/>
                </a:cubicBezTo>
                <a:lnTo>
                  <a:pt x="5282" y="2193"/>
                </a:lnTo>
                <a:lnTo>
                  <a:pt x="2305" y="2193"/>
                </a:lnTo>
                <a:cubicBezTo>
                  <a:pt x="1755" y="2193"/>
                  <a:pt x="1370" y="2532"/>
                  <a:pt x="1248" y="3061"/>
                </a:cubicBezTo>
                <a:cubicBezTo>
                  <a:pt x="956" y="4585"/>
                  <a:pt x="455" y="6885"/>
                  <a:pt x="22" y="8877"/>
                </a:cubicBezTo>
                <a:lnTo>
                  <a:pt x="22" y="8877"/>
                </a:lnTo>
                <a:lnTo>
                  <a:pt x="21" y="8885"/>
                </a:lnTo>
                <a:lnTo>
                  <a:pt x="18" y="8897"/>
                </a:lnTo>
                <a:lnTo>
                  <a:pt x="16" y="8908"/>
                </a:lnTo>
                <a:lnTo>
                  <a:pt x="13" y="8920"/>
                </a:lnTo>
                <a:lnTo>
                  <a:pt x="10" y="8932"/>
                </a:lnTo>
                <a:lnTo>
                  <a:pt x="8" y="8944"/>
                </a:lnTo>
                <a:lnTo>
                  <a:pt x="5" y="8955"/>
                </a:lnTo>
                <a:lnTo>
                  <a:pt x="3" y="8967"/>
                </a:lnTo>
                <a:lnTo>
                  <a:pt x="0" y="8979"/>
                </a:lnTo>
                <a:lnTo>
                  <a:pt x="0" y="8980"/>
                </a:lnTo>
                <a:lnTo>
                  <a:pt x="0" y="6210"/>
                </a:lnTo>
                <a:lnTo>
                  <a:pt x="691" y="2953"/>
                </a:lnTo>
                <a:cubicBezTo>
                  <a:pt x="692" y="2947"/>
                  <a:pt x="694" y="2941"/>
                  <a:pt x="696" y="2935"/>
                </a:cubicBezTo>
                <a:cubicBezTo>
                  <a:pt x="876" y="2150"/>
                  <a:pt x="1491" y="1625"/>
                  <a:pt x="2305" y="1625"/>
                </a:cubicBezTo>
                <a:lnTo>
                  <a:pt x="5282" y="1625"/>
                </a:lnTo>
                <a:lnTo>
                  <a:pt x="5282" y="1626"/>
                </a:lnTo>
                <a:cubicBezTo>
                  <a:pt x="5966" y="1627"/>
                  <a:pt x="6671" y="1796"/>
                  <a:pt x="7208" y="2240"/>
                </a:cubicBezTo>
                <a:cubicBezTo>
                  <a:pt x="7711" y="2656"/>
                  <a:pt x="8020" y="3273"/>
                  <a:pt x="8020" y="4089"/>
                </a:cubicBezTo>
                <a:lnTo>
                  <a:pt x="8019" y="4089"/>
                </a:lnTo>
                <a:cubicBezTo>
                  <a:pt x="8019" y="4339"/>
                  <a:pt x="7991" y="4582"/>
                  <a:pt x="7939" y="4827"/>
                </a:cubicBezTo>
                <a:lnTo>
                  <a:pt x="7664" y="6124"/>
                </a:lnTo>
                <a:cubicBezTo>
                  <a:pt x="7301" y="7833"/>
                  <a:pt x="6065" y="8813"/>
                  <a:pt x="4324" y="8813"/>
                </a:cubicBezTo>
                <a:lnTo>
                  <a:pt x="2956" y="8813"/>
                </a:lnTo>
                <a:close/>
                <a:moveTo>
                  <a:pt x="1218" y="10168"/>
                </a:moveTo>
                <a:lnTo>
                  <a:pt x="1169" y="10399"/>
                </a:lnTo>
                <a:cubicBezTo>
                  <a:pt x="999" y="10224"/>
                  <a:pt x="835" y="10044"/>
                  <a:pt x="676" y="9859"/>
                </a:cubicBezTo>
                <a:lnTo>
                  <a:pt x="715" y="9675"/>
                </a:lnTo>
                <a:lnTo>
                  <a:pt x="715" y="9675"/>
                </a:lnTo>
                <a:lnTo>
                  <a:pt x="2079" y="3255"/>
                </a:lnTo>
                <a:cubicBezTo>
                  <a:pt x="2110" y="3117"/>
                  <a:pt x="2154" y="3045"/>
                  <a:pt x="2305" y="3045"/>
                </a:cubicBezTo>
                <a:lnTo>
                  <a:pt x="5282" y="3045"/>
                </a:lnTo>
                <a:cubicBezTo>
                  <a:pt x="6163" y="3045"/>
                  <a:pt x="6603" y="3396"/>
                  <a:pt x="6600" y="4096"/>
                </a:cubicBezTo>
                <a:cubicBezTo>
                  <a:pt x="6599" y="4229"/>
                  <a:pt x="6583" y="4375"/>
                  <a:pt x="6550" y="4532"/>
                </a:cubicBezTo>
                <a:lnTo>
                  <a:pt x="6275" y="5829"/>
                </a:lnTo>
                <a:cubicBezTo>
                  <a:pt x="6053" y="6872"/>
                  <a:pt x="5404" y="7392"/>
                  <a:pt x="4324" y="7392"/>
                </a:cubicBezTo>
                <a:lnTo>
                  <a:pt x="1805" y="7392"/>
                </a:lnTo>
                <a:lnTo>
                  <a:pt x="1218" y="10168"/>
                </a:lnTo>
                <a:close/>
                <a:moveTo>
                  <a:pt x="5961" y="4624"/>
                </a:moveTo>
                <a:cubicBezTo>
                  <a:pt x="5980" y="4513"/>
                  <a:pt x="5999" y="4401"/>
                  <a:pt x="5999" y="4287"/>
                </a:cubicBezTo>
                <a:cubicBezTo>
                  <a:pt x="6001" y="3842"/>
                  <a:pt x="5750" y="3619"/>
                  <a:pt x="5240" y="3619"/>
                </a:cubicBezTo>
                <a:lnTo>
                  <a:pt x="2605" y="3619"/>
                </a:lnTo>
                <a:lnTo>
                  <a:pt x="1932" y="6819"/>
                </a:lnTo>
                <a:lnTo>
                  <a:pt x="4530" y="6819"/>
                </a:lnTo>
                <a:cubicBezTo>
                  <a:pt x="5217" y="6819"/>
                  <a:pt x="5582" y="6423"/>
                  <a:pt x="5723" y="5776"/>
                </a:cubicBezTo>
                <a:lnTo>
                  <a:pt x="5961" y="4624"/>
                </a:lnTo>
                <a:close/>
              </a:path>
            </a:pathLst>
          </a:custGeom>
          <a:solidFill>
            <a:srgbClr val="1D2228">
              <a:alpha val="70000"/>
            </a:srgbClr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41E7CF8-080B-44D1-BDD7-45B84587BF9B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ACB0B4"/>
          </a:solidFill>
        </p:grpSpPr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6FB1241D-5BF5-4472-89D6-06515A084F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EF2F5459-4FE4-4048-B071-7271B64A8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="" xmlns:a16="http://schemas.microsoft.com/office/drawing/2014/main" id="{9CE73180-FD68-4722-A300-B7209D3F5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590644"/>
      </p:ext>
    </p:extLst>
  </p:cSld>
  <p:clrMapOvr>
    <a:masterClrMapping/>
  </p:clrMapOvr>
  <p:transition spd="slow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="" xmlns:a16="http://schemas.microsoft.com/office/drawing/2014/main" id="{6D112D42-163E-4988-8C78-B395208269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="" xmlns:a16="http://schemas.microsoft.com/office/drawing/2014/main" id="{62EBD1E6-F3AF-42EC-87C7-BD070FF7A3B4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114675" cy="3024717"/>
          </a:xfrm>
          <a:custGeom>
            <a:avLst/>
            <a:gdLst>
              <a:gd name="T0" fmla="*/ 0 w 16351"/>
              <a:gd name="T1" fmla="*/ 0 h 15879"/>
              <a:gd name="T2" fmla="*/ 16351 w 16351"/>
              <a:gd name="T3" fmla="*/ 0 h 15879"/>
              <a:gd name="T4" fmla="*/ 13671 w 16351"/>
              <a:gd name="T5" fmla="*/ 7510 h 15879"/>
              <a:gd name="T6" fmla="*/ 5533 w 16351"/>
              <a:gd name="T7" fmla="*/ 15667 h 15879"/>
              <a:gd name="T8" fmla="*/ 4454 w 16351"/>
              <a:gd name="T9" fmla="*/ 15679 h 15879"/>
              <a:gd name="T10" fmla="*/ 0 w 16351"/>
              <a:gd name="T11" fmla="*/ 12289 h 15879"/>
              <a:gd name="T12" fmla="*/ 0 w 16351"/>
              <a:gd name="T13" fmla="*/ 0 h 15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51" h="15879">
                <a:moveTo>
                  <a:pt x="0" y="0"/>
                </a:moveTo>
                <a:lnTo>
                  <a:pt x="16351" y="0"/>
                </a:lnTo>
                <a:cubicBezTo>
                  <a:pt x="15912" y="2694"/>
                  <a:pt x="14988" y="5228"/>
                  <a:pt x="13671" y="7510"/>
                </a:cubicBezTo>
                <a:cubicBezTo>
                  <a:pt x="11719" y="10892"/>
                  <a:pt x="8906" y="13712"/>
                  <a:pt x="5533" y="15667"/>
                </a:cubicBezTo>
                <a:cubicBezTo>
                  <a:pt x="5213" y="15861"/>
                  <a:pt x="4800" y="15879"/>
                  <a:pt x="4454" y="15679"/>
                </a:cubicBezTo>
                <a:cubicBezTo>
                  <a:pt x="2828" y="14738"/>
                  <a:pt x="1333" y="13597"/>
                  <a:pt x="0" y="1228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10000"/>
                  <a:lumMod val="90000"/>
                </a:schemeClr>
              </a:gs>
              <a:gs pos="0">
                <a:schemeClr val="bg1">
                  <a:alpha val="60000"/>
                  <a:lumMod val="8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="" xmlns:a16="http://schemas.microsoft.com/office/drawing/2014/main" id="{50228D8F-E38B-47C2-BFA7-7BFDE757D95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361950"/>
            <a:ext cx="1962150" cy="2387600"/>
          </a:xfrm>
          <a:custGeom>
            <a:avLst/>
            <a:gdLst>
              <a:gd name="T0" fmla="*/ 10014 w 10298"/>
              <a:gd name="T1" fmla="*/ 1598 h 12532"/>
              <a:gd name="T2" fmla="*/ 10298 w 10298"/>
              <a:gd name="T3" fmla="*/ 2090 h 12532"/>
              <a:gd name="T4" fmla="*/ 4342 w 10298"/>
              <a:gd name="T5" fmla="*/ 12418 h 12532"/>
              <a:gd name="T6" fmla="*/ 2389 w 10298"/>
              <a:gd name="T7" fmla="*/ 11495 h 12532"/>
              <a:gd name="T8" fmla="*/ 2956 w 10298"/>
              <a:gd name="T9" fmla="*/ 8813 h 12532"/>
              <a:gd name="T10" fmla="*/ 7664 w 10298"/>
              <a:gd name="T11" fmla="*/ 6124 h 12532"/>
              <a:gd name="T12" fmla="*/ 8019 w 10298"/>
              <a:gd name="T13" fmla="*/ 4090 h 12532"/>
              <a:gd name="T14" fmla="*/ 7208 w 10298"/>
              <a:gd name="T15" fmla="*/ 2240 h 12532"/>
              <a:gd name="T16" fmla="*/ 5282 w 10298"/>
              <a:gd name="T17" fmla="*/ 1625 h 12532"/>
              <a:gd name="T18" fmla="*/ 696 w 10298"/>
              <a:gd name="T19" fmla="*/ 2935 h 12532"/>
              <a:gd name="T20" fmla="*/ 0 w 10298"/>
              <a:gd name="T21" fmla="*/ 6210 h 12532"/>
              <a:gd name="T22" fmla="*/ 957 w 10298"/>
              <a:gd name="T23" fmla="*/ 405 h 12532"/>
              <a:gd name="T24" fmla="*/ 7139 w 10298"/>
              <a:gd name="T25" fmla="*/ 405 h 12532"/>
              <a:gd name="T26" fmla="*/ 0 w 10298"/>
              <a:gd name="T27" fmla="*/ 8981 h 12532"/>
              <a:gd name="T28" fmla="*/ 22 w 10298"/>
              <a:gd name="T29" fmla="*/ 8877 h 12532"/>
              <a:gd name="T30" fmla="*/ 2305 w 10298"/>
              <a:gd name="T31" fmla="*/ 2193 h 12532"/>
              <a:gd name="T32" fmla="*/ 5282 w 10298"/>
              <a:gd name="T33" fmla="*/ 2192 h 12532"/>
              <a:gd name="T34" fmla="*/ 7453 w 10298"/>
              <a:gd name="T35" fmla="*/ 4090 h 12532"/>
              <a:gd name="T36" fmla="*/ 7109 w 10298"/>
              <a:gd name="T37" fmla="*/ 6007 h 12532"/>
              <a:gd name="T38" fmla="*/ 2727 w 10298"/>
              <a:gd name="T39" fmla="*/ 8245 h 12532"/>
              <a:gd name="T40" fmla="*/ 1949 w 10298"/>
              <a:gd name="T41" fmla="*/ 10838 h 12532"/>
              <a:gd name="T42" fmla="*/ 1169 w 10298"/>
              <a:gd name="T43" fmla="*/ 10399 h 12532"/>
              <a:gd name="T44" fmla="*/ 1805 w 10298"/>
              <a:gd name="T45" fmla="*/ 7392 h 12532"/>
              <a:gd name="T46" fmla="*/ 6275 w 10298"/>
              <a:gd name="T47" fmla="*/ 5829 h 12532"/>
              <a:gd name="T48" fmla="*/ 6600 w 10298"/>
              <a:gd name="T49" fmla="*/ 4096 h 12532"/>
              <a:gd name="T50" fmla="*/ 2305 w 10298"/>
              <a:gd name="T51" fmla="*/ 3045 h 12532"/>
              <a:gd name="T52" fmla="*/ 715 w 10298"/>
              <a:gd name="T53" fmla="*/ 9675 h 12532"/>
              <a:gd name="T54" fmla="*/ 676 w 10298"/>
              <a:gd name="T55" fmla="*/ 9859 h 12532"/>
              <a:gd name="T56" fmla="*/ 5961 w 10298"/>
              <a:gd name="T57" fmla="*/ 4624 h 12532"/>
              <a:gd name="T58" fmla="*/ 5240 w 10298"/>
              <a:gd name="T59" fmla="*/ 3619 h 12532"/>
              <a:gd name="T60" fmla="*/ 1932 w 10298"/>
              <a:gd name="T61" fmla="*/ 6819 h 12532"/>
              <a:gd name="T62" fmla="*/ 5723 w 10298"/>
              <a:gd name="T63" fmla="*/ 5776 h 12532"/>
              <a:gd name="T64" fmla="*/ 2453 w 10298"/>
              <a:gd name="T65" fmla="*/ 11190 h 12532"/>
              <a:gd name="T66" fmla="*/ 2520 w 10298"/>
              <a:gd name="T67" fmla="*/ 10874 h 1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298" h="12532">
                <a:moveTo>
                  <a:pt x="7139" y="405"/>
                </a:moveTo>
                <a:cubicBezTo>
                  <a:pt x="8156" y="677"/>
                  <a:pt x="9121" y="1081"/>
                  <a:pt x="10014" y="1598"/>
                </a:cubicBezTo>
                <a:lnTo>
                  <a:pt x="10014" y="1598"/>
                </a:lnTo>
                <a:cubicBezTo>
                  <a:pt x="10184" y="1696"/>
                  <a:pt x="10298" y="1880"/>
                  <a:pt x="10298" y="2090"/>
                </a:cubicBezTo>
                <a:cubicBezTo>
                  <a:pt x="10298" y="4256"/>
                  <a:pt x="9718" y="6290"/>
                  <a:pt x="8705" y="8045"/>
                </a:cubicBezTo>
                <a:cubicBezTo>
                  <a:pt x="7659" y="9858"/>
                  <a:pt x="6150" y="11369"/>
                  <a:pt x="4342" y="12418"/>
                </a:cubicBezTo>
                <a:cubicBezTo>
                  <a:pt x="4171" y="12522"/>
                  <a:pt x="3950" y="12532"/>
                  <a:pt x="3764" y="12424"/>
                </a:cubicBezTo>
                <a:cubicBezTo>
                  <a:pt x="3283" y="12146"/>
                  <a:pt x="2824" y="11835"/>
                  <a:pt x="2389" y="11495"/>
                </a:cubicBezTo>
                <a:lnTo>
                  <a:pt x="2468" y="11122"/>
                </a:lnTo>
                <a:lnTo>
                  <a:pt x="2956" y="8813"/>
                </a:lnTo>
                <a:lnTo>
                  <a:pt x="4324" y="8813"/>
                </a:lnTo>
                <a:cubicBezTo>
                  <a:pt x="6065" y="8813"/>
                  <a:pt x="7301" y="7833"/>
                  <a:pt x="7664" y="6124"/>
                </a:cubicBezTo>
                <a:lnTo>
                  <a:pt x="7939" y="4827"/>
                </a:lnTo>
                <a:cubicBezTo>
                  <a:pt x="7991" y="4582"/>
                  <a:pt x="8019" y="4339"/>
                  <a:pt x="8019" y="4090"/>
                </a:cubicBezTo>
                <a:lnTo>
                  <a:pt x="8020" y="4090"/>
                </a:lnTo>
                <a:cubicBezTo>
                  <a:pt x="8020" y="3273"/>
                  <a:pt x="7711" y="2656"/>
                  <a:pt x="7208" y="2240"/>
                </a:cubicBezTo>
                <a:cubicBezTo>
                  <a:pt x="6671" y="1796"/>
                  <a:pt x="5966" y="1627"/>
                  <a:pt x="5282" y="1626"/>
                </a:cubicBezTo>
                <a:lnTo>
                  <a:pt x="5282" y="1625"/>
                </a:lnTo>
                <a:lnTo>
                  <a:pt x="2305" y="1625"/>
                </a:lnTo>
                <a:cubicBezTo>
                  <a:pt x="1491" y="1625"/>
                  <a:pt x="876" y="2150"/>
                  <a:pt x="696" y="2935"/>
                </a:cubicBezTo>
                <a:cubicBezTo>
                  <a:pt x="694" y="2941"/>
                  <a:pt x="692" y="2947"/>
                  <a:pt x="691" y="2953"/>
                </a:cubicBezTo>
                <a:lnTo>
                  <a:pt x="0" y="6210"/>
                </a:lnTo>
                <a:lnTo>
                  <a:pt x="0" y="705"/>
                </a:lnTo>
                <a:cubicBezTo>
                  <a:pt x="313" y="592"/>
                  <a:pt x="632" y="492"/>
                  <a:pt x="957" y="405"/>
                </a:cubicBezTo>
                <a:cubicBezTo>
                  <a:pt x="1945" y="141"/>
                  <a:pt x="2981" y="0"/>
                  <a:pt x="4048" y="0"/>
                </a:cubicBezTo>
                <a:cubicBezTo>
                  <a:pt x="5115" y="0"/>
                  <a:pt x="6151" y="141"/>
                  <a:pt x="7139" y="405"/>
                </a:cubicBezTo>
                <a:close/>
                <a:moveTo>
                  <a:pt x="0" y="8994"/>
                </a:moveTo>
                <a:lnTo>
                  <a:pt x="0" y="8981"/>
                </a:lnTo>
                <a:lnTo>
                  <a:pt x="22" y="8877"/>
                </a:lnTo>
                <a:lnTo>
                  <a:pt x="22" y="8877"/>
                </a:lnTo>
                <a:cubicBezTo>
                  <a:pt x="455" y="6886"/>
                  <a:pt x="956" y="4585"/>
                  <a:pt x="1248" y="3061"/>
                </a:cubicBezTo>
                <a:cubicBezTo>
                  <a:pt x="1370" y="2532"/>
                  <a:pt x="1755" y="2193"/>
                  <a:pt x="2305" y="2193"/>
                </a:cubicBezTo>
                <a:lnTo>
                  <a:pt x="5282" y="2193"/>
                </a:lnTo>
                <a:lnTo>
                  <a:pt x="5282" y="2192"/>
                </a:lnTo>
                <a:cubicBezTo>
                  <a:pt x="6485" y="2194"/>
                  <a:pt x="7452" y="2791"/>
                  <a:pt x="7452" y="4090"/>
                </a:cubicBezTo>
                <a:lnTo>
                  <a:pt x="7453" y="4090"/>
                </a:lnTo>
                <a:cubicBezTo>
                  <a:pt x="7453" y="4297"/>
                  <a:pt x="7428" y="4506"/>
                  <a:pt x="7385" y="4709"/>
                </a:cubicBezTo>
                <a:lnTo>
                  <a:pt x="7109" y="6007"/>
                </a:lnTo>
                <a:cubicBezTo>
                  <a:pt x="6802" y="7454"/>
                  <a:pt x="5798" y="8245"/>
                  <a:pt x="4324" y="8245"/>
                </a:cubicBezTo>
                <a:lnTo>
                  <a:pt x="2727" y="8245"/>
                </a:lnTo>
                <a:cubicBezTo>
                  <a:pt x="2583" y="8245"/>
                  <a:pt x="2464" y="8351"/>
                  <a:pt x="2445" y="8490"/>
                </a:cubicBezTo>
                <a:lnTo>
                  <a:pt x="1949" y="10838"/>
                </a:lnTo>
                <a:lnTo>
                  <a:pt x="1896" y="11088"/>
                </a:lnTo>
                <a:cubicBezTo>
                  <a:pt x="1644" y="10868"/>
                  <a:pt x="1402" y="10638"/>
                  <a:pt x="1169" y="10399"/>
                </a:cubicBezTo>
                <a:lnTo>
                  <a:pt x="1218" y="10168"/>
                </a:lnTo>
                <a:lnTo>
                  <a:pt x="1805" y="7392"/>
                </a:lnTo>
                <a:lnTo>
                  <a:pt x="4324" y="7392"/>
                </a:lnTo>
                <a:cubicBezTo>
                  <a:pt x="5404" y="7392"/>
                  <a:pt x="6053" y="6872"/>
                  <a:pt x="6275" y="5829"/>
                </a:cubicBezTo>
                <a:lnTo>
                  <a:pt x="6550" y="4532"/>
                </a:lnTo>
                <a:cubicBezTo>
                  <a:pt x="6583" y="4375"/>
                  <a:pt x="6599" y="4229"/>
                  <a:pt x="6600" y="4096"/>
                </a:cubicBezTo>
                <a:cubicBezTo>
                  <a:pt x="6603" y="3396"/>
                  <a:pt x="6163" y="3045"/>
                  <a:pt x="5282" y="3045"/>
                </a:cubicBezTo>
                <a:lnTo>
                  <a:pt x="2305" y="3045"/>
                </a:lnTo>
                <a:cubicBezTo>
                  <a:pt x="2154" y="3045"/>
                  <a:pt x="2110" y="3117"/>
                  <a:pt x="2079" y="3255"/>
                </a:cubicBezTo>
                <a:lnTo>
                  <a:pt x="715" y="9675"/>
                </a:lnTo>
                <a:lnTo>
                  <a:pt x="715" y="9675"/>
                </a:lnTo>
                <a:lnTo>
                  <a:pt x="676" y="9859"/>
                </a:lnTo>
                <a:cubicBezTo>
                  <a:pt x="438" y="9581"/>
                  <a:pt x="212" y="9293"/>
                  <a:pt x="0" y="8994"/>
                </a:cubicBezTo>
                <a:close/>
                <a:moveTo>
                  <a:pt x="5961" y="4624"/>
                </a:moveTo>
                <a:cubicBezTo>
                  <a:pt x="5980" y="4513"/>
                  <a:pt x="5999" y="4401"/>
                  <a:pt x="5999" y="4287"/>
                </a:cubicBezTo>
                <a:cubicBezTo>
                  <a:pt x="6001" y="3842"/>
                  <a:pt x="5750" y="3619"/>
                  <a:pt x="5240" y="3619"/>
                </a:cubicBezTo>
                <a:lnTo>
                  <a:pt x="2605" y="3619"/>
                </a:lnTo>
                <a:lnTo>
                  <a:pt x="1932" y="6819"/>
                </a:lnTo>
                <a:lnTo>
                  <a:pt x="4530" y="6819"/>
                </a:lnTo>
                <a:cubicBezTo>
                  <a:pt x="5217" y="6819"/>
                  <a:pt x="5582" y="6423"/>
                  <a:pt x="5723" y="5776"/>
                </a:cubicBezTo>
                <a:lnTo>
                  <a:pt x="5961" y="4624"/>
                </a:lnTo>
                <a:close/>
                <a:moveTo>
                  <a:pt x="2453" y="11190"/>
                </a:moveTo>
                <a:lnTo>
                  <a:pt x="2468" y="11122"/>
                </a:lnTo>
                <a:lnTo>
                  <a:pt x="2520" y="10874"/>
                </a:lnTo>
                <a:lnTo>
                  <a:pt x="2453" y="11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41E7CF8-080B-44D1-BDD7-45B84587BF9B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1D2228"/>
          </a:solidFill>
        </p:grpSpPr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6FB1241D-5BF5-4472-89D6-06515A084F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EF2F5459-4FE4-4048-B071-7271B64A8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="" xmlns:a16="http://schemas.microsoft.com/office/drawing/2014/main" id="{9CE73180-FD68-4722-A300-B7209D3F5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873009"/>
      </p:ext>
    </p:extLst>
  </p:cSld>
  <p:clrMapOvr>
    <a:masterClrMapping/>
  </p:clrMapOvr>
  <p:transition spd="slow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="" xmlns:a16="http://schemas.microsoft.com/office/drawing/2014/main" id="{6D112D42-163E-4988-8C78-B395208269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="" xmlns:a16="http://schemas.microsoft.com/office/drawing/2014/main" id="{62EBD1E6-F3AF-42EC-87C7-BD070FF7A3B4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3114675" cy="3024717"/>
          </a:xfrm>
          <a:custGeom>
            <a:avLst/>
            <a:gdLst>
              <a:gd name="T0" fmla="*/ 0 w 16351"/>
              <a:gd name="T1" fmla="*/ 0 h 15879"/>
              <a:gd name="T2" fmla="*/ 16351 w 16351"/>
              <a:gd name="T3" fmla="*/ 0 h 15879"/>
              <a:gd name="T4" fmla="*/ 13671 w 16351"/>
              <a:gd name="T5" fmla="*/ 7510 h 15879"/>
              <a:gd name="T6" fmla="*/ 5533 w 16351"/>
              <a:gd name="T7" fmla="*/ 15667 h 15879"/>
              <a:gd name="T8" fmla="*/ 4454 w 16351"/>
              <a:gd name="T9" fmla="*/ 15679 h 15879"/>
              <a:gd name="T10" fmla="*/ 0 w 16351"/>
              <a:gd name="T11" fmla="*/ 12289 h 15879"/>
              <a:gd name="T12" fmla="*/ 0 w 16351"/>
              <a:gd name="T13" fmla="*/ 0 h 15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51" h="15879">
                <a:moveTo>
                  <a:pt x="0" y="0"/>
                </a:moveTo>
                <a:lnTo>
                  <a:pt x="16351" y="0"/>
                </a:lnTo>
                <a:cubicBezTo>
                  <a:pt x="15912" y="2694"/>
                  <a:pt x="14988" y="5228"/>
                  <a:pt x="13671" y="7510"/>
                </a:cubicBezTo>
                <a:cubicBezTo>
                  <a:pt x="11719" y="10892"/>
                  <a:pt x="8906" y="13712"/>
                  <a:pt x="5533" y="15667"/>
                </a:cubicBezTo>
                <a:cubicBezTo>
                  <a:pt x="5213" y="15861"/>
                  <a:pt x="4800" y="15879"/>
                  <a:pt x="4454" y="15679"/>
                </a:cubicBezTo>
                <a:cubicBezTo>
                  <a:pt x="2828" y="14738"/>
                  <a:pt x="1333" y="13597"/>
                  <a:pt x="0" y="1228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10000"/>
                  <a:lumMod val="90000"/>
                </a:schemeClr>
              </a:gs>
              <a:gs pos="0">
                <a:schemeClr val="bg1">
                  <a:alpha val="60000"/>
                  <a:lumMod val="85000"/>
                </a:schemeClr>
              </a:gs>
            </a:gsLst>
            <a:lin ang="0" scaled="1"/>
          </a:gra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="" xmlns:a16="http://schemas.microsoft.com/office/drawing/2014/main" id="{713CD565-863B-418A-9EE0-7FD2AB9C367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361950"/>
            <a:ext cx="1962150" cy="2387600"/>
          </a:xfrm>
          <a:custGeom>
            <a:avLst/>
            <a:gdLst>
              <a:gd name="T0" fmla="*/ 2520 w 10298"/>
              <a:gd name="T1" fmla="*/ 10874 h 12532"/>
              <a:gd name="T2" fmla="*/ 9730 w 10298"/>
              <a:gd name="T3" fmla="*/ 2090 h 12532"/>
              <a:gd name="T4" fmla="*/ 4048 w 10298"/>
              <a:gd name="T5" fmla="*/ 568 h 12532"/>
              <a:gd name="T6" fmla="*/ 0 w 10298"/>
              <a:gd name="T7" fmla="*/ 705 h 12532"/>
              <a:gd name="T8" fmla="*/ 4048 w 10298"/>
              <a:gd name="T9" fmla="*/ 0 h 12532"/>
              <a:gd name="T10" fmla="*/ 10014 w 10298"/>
              <a:gd name="T11" fmla="*/ 1598 h 12532"/>
              <a:gd name="T12" fmla="*/ 10298 w 10298"/>
              <a:gd name="T13" fmla="*/ 2090 h 12532"/>
              <a:gd name="T14" fmla="*/ 4342 w 10298"/>
              <a:gd name="T15" fmla="*/ 12418 h 12532"/>
              <a:gd name="T16" fmla="*/ 2389 w 10298"/>
              <a:gd name="T17" fmla="*/ 11495 h 12532"/>
              <a:gd name="T18" fmla="*/ 1949 w 10298"/>
              <a:gd name="T19" fmla="*/ 10838 h 12532"/>
              <a:gd name="T20" fmla="*/ 2727 w 10298"/>
              <a:gd name="T21" fmla="*/ 8245 h 12532"/>
              <a:gd name="T22" fmla="*/ 7109 w 10298"/>
              <a:gd name="T23" fmla="*/ 6007 h 12532"/>
              <a:gd name="T24" fmla="*/ 7453 w 10298"/>
              <a:gd name="T25" fmla="*/ 4089 h 12532"/>
              <a:gd name="T26" fmla="*/ 5282 w 10298"/>
              <a:gd name="T27" fmla="*/ 2192 h 12532"/>
              <a:gd name="T28" fmla="*/ 2305 w 10298"/>
              <a:gd name="T29" fmla="*/ 2193 h 12532"/>
              <a:gd name="T30" fmla="*/ 22 w 10298"/>
              <a:gd name="T31" fmla="*/ 8877 h 12532"/>
              <a:gd name="T32" fmla="*/ 21 w 10298"/>
              <a:gd name="T33" fmla="*/ 8885 h 12532"/>
              <a:gd name="T34" fmla="*/ 16 w 10298"/>
              <a:gd name="T35" fmla="*/ 8908 h 12532"/>
              <a:gd name="T36" fmla="*/ 10 w 10298"/>
              <a:gd name="T37" fmla="*/ 8932 h 12532"/>
              <a:gd name="T38" fmla="*/ 5 w 10298"/>
              <a:gd name="T39" fmla="*/ 8955 h 12532"/>
              <a:gd name="T40" fmla="*/ 0 w 10298"/>
              <a:gd name="T41" fmla="*/ 8979 h 12532"/>
              <a:gd name="T42" fmla="*/ 0 w 10298"/>
              <a:gd name="T43" fmla="*/ 6210 h 12532"/>
              <a:gd name="T44" fmla="*/ 696 w 10298"/>
              <a:gd name="T45" fmla="*/ 2935 h 12532"/>
              <a:gd name="T46" fmla="*/ 5282 w 10298"/>
              <a:gd name="T47" fmla="*/ 1625 h 12532"/>
              <a:gd name="T48" fmla="*/ 7208 w 10298"/>
              <a:gd name="T49" fmla="*/ 2240 h 12532"/>
              <a:gd name="T50" fmla="*/ 8019 w 10298"/>
              <a:gd name="T51" fmla="*/ 4089 h 12532"/>
              <a:gd name="T52" fmla="*/ 7664 w 10298"/>
              <a:gd name="T53" fmla="*/ 6124 h 12532"/>
              <a:gd name="T54" fmla="*/ 2956 w 10298"/>
              <a:gd name="T55" fmla="*/ 8813 h 12532"/>
              <a:gd name="T56" fmla="*/ 1169 w 10298"/>
              <a:gd name="T57" fmla="*/ 10399 h 12532"/>
              <a:gd name="T58" fmla="*/ 715 w 10298"/>
              <a:gd name="T59" fmla="*/ 9675 h 12532"/>
              <a:gd name="T60" fmla="*/ 2079 w 10298"/>
              <a:gd name="T61" fmla="*/ 3255 h 12532"/>
              <a:gd name="T62" fmla="*/ 5282 w 10298"/>
              <a:gd name="T63" fmla="*/ 3045 h 12532"/>
              <a:gd name="T64" fmla="*/ 6550 w 10298"/>
              <a:gd name="T65" fmla="*/ 4532 h 12532"/>
              <a:gd name="T66" fmla="*/ 4324 w 10298"/>
              <a:gd name="T67" fmla="*/ 7392 h 12532"/>
              <a:gd name="T68" fmla="*/ 1218 w 10298"/>
              <a:gd name="T69" fmla="*/ 10168 h 12532"/>
              <a:gd name="T70" fmla="*/ 5999 w 10298"/>
              <a:gd name="T71" fmla="*/ 4287 h 12532"/>
              <a:gd name="T72" fmla="*/ 2605 w 10298"/>
              <a:gd name="T73" fmla="*/ 3619 h 12532"/>
              <a:gd name="T74" fmla="*/ 4530 w 10298"/>
              <a:gd name="T75" fmla="*/ 6819 h 12532"/>
              <a:gd name="T76" fmla="*/ 5961 w 10298"/>
              <a:gd name="T77" fmla="*/ 4624 h 1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298" h="12532">
                <a:moveTo>
                  <a:pt x="2956" y="8813"/>
                </a:moveTo>
                <a:lnTo>
                  <a:pt x="2520" y="10874"/>
                </a:lnTo>
                <a:cubicBezTo>
                  <a:pt x="2998" y="11267"/>
                  <a:pt x="3509" y="11622"/>
                  <a:pt x="4048" y="11933"/>
                </a:cubicBezTo>
                <a:cubicBezTo>
                  <a:pt x="7444" y="9969"/>
                  <a:pt x="9730" y="6297"/>
                  <a:pt x="9730" y="2090"/>
                </a:cubicBezTo>
                <a:lnTo>
                  <a:pt x="9730" y="2089"/>
                </a:lnTo>
                <a:cubicBezTo>
                  <a:pt x="8058" y="1122"/>
                  <a:pt x="6118" y="568"/>
                  <a:pt x="4048" y="568"/>
                </a:cubicBezTo>
                <a:cubicBezTo>
                  <a:pt x="2622" y="568"/>
                  <a:pt x="1257" y="831"/>
                  <a:pt x="0" y="1310"/>
                </a:cubicBezTo>
                <a:lnTo>
                  <a:pt x="0" y="705"/>
                </a:lnTo>
                <a:cubicBezTo>
                  <a:pt x="313" y="592"/>
                  <a:pt x="632" y="492"/>
                  <a:pt x="957" y="405"/>
                </a:cubicBezTo>
                <a:cubicBezTo>
                  <a:pt x="1945" y="141"/>
                  <a:pt x="2981" y="0"/>
                  <a:pt x="4048" y="0"/>
                </a:cubicBezTo>
                <a:cubicBezTo>
                  <a:pt x="5115" y="0"/>
                  <a:pt x="6151" y="141"/>
                  <a:pt x="7139" y="405"/>
                </a:cubicBezTo>
                <a:cubicBezTo>
                  <a:pt x="8156" y="677"/>
                  <a:pt x="9121" y="1081"/>
                  <a:pt x="10014" y="1598"/>
                </a:cubicBezTo>
                <a:lnTo>
                  <a:pt x="10014" y="1598"/>
                </a:lnTo>
                <a:cubicBezTo>
                  <a:pt x="10184" y="1696"/>
                  <a:pt x="10298" y="1880"/>
                  <a:pt x="10298" y="2090"/>
                </a:cubicBezTo>
                <a:cubicBezTo>
                  <a:pt x="10298" y="4256"/>
                  <a:pt x="9718" y="6290"/>
                  <a:pt x="8705" y="8045"/>
                </a:cubicBezTo>
                <a:cubicBezTo>
                  <a:pt x="7659" y="9858"/>
                  <a:pt x="6150" y="11369"/>
                  <a:pt x="4342" y="12418"/>
                </a:cubicBezTo>
                <a:cubicBezTo>
                  <a:pt x="4171" y="12522"/>
                  <a:pt x="3950" y="12532"/>
                  <a:pt x="3764" y="12424"/>
                </a:cubicBezTo>
                <a:cubicBezTo>
                  <a:pt x="3283" y="12146"/>
                  <a:pt x="2824" y="11835"/>
                  <a:pt x="2389" y="11495"/>
                </a:cubicBezTo>
                <a:cubicBezTo>
                  <a:pt x="2221" y="11364"/>
                  <a:pt x="2056" y="11228"/>
                  <a:pt x="1896" y="11088"/>
                </a:cubicBezTo>
                <a:lnTo>
                  <a:pt x="1949" y="10838"/>
                </a:lnTo>
                <a:lnTo>
                  <a:pt x="2445" y="8490"/>
                </a:lnTo>
                <a:cubicBezTo>
                  <a:pt x="2464" y="8351"/>
                  <a:pt x="2583" y="8245"/>
                  <a:pt x="2727" y="8245"/>
                </a:cubicBezTo>
                <a:lnTo>
                  <a:pt x="4324" y="8245"/>
                </a:lnTo>
                <a:cubicBezTo>
                  <a:pt x="5798" y="8245"/>
                  <a:pt x="6802" y="7454"/>
                  <a:pt x="7109" y="6007"/>
                </a:cubicBezTo>
                <a:lnTo>
                  <a:pt x="7385" y="4709"/>
                </a:lnTo>
                <a:cubicBezTo>
                  <a:pt x="7428" y="4506"/>
                  <a:pt x="7453" y="4297"/>
                  <a:pt x="7453" y="4089"/>
                </a:cubicBezTo>
                <a:lnTo>
                  <a:pt x="7452" y="4089"/>
                </a:lnTo>
                <a:cubicBezTo>
                  <a:pt x="7452" y="2791"/>
                  <a:pt x="6485" y="2194"/>
                  <a:pt x="5282" y="2192"/>
                </a:cubicBezTo>
                <a:lnTo>
                  <a:pt x="5282" y="2193"/>
                </a:lnTo>
                <a:lnTo>
                  <a:pt x="2305" y="2193"/>
                </a:lnTo>
                <a:cubicBezTo>
                  <a:pt x="1755" y="2193"/>
                  <a:pt x="1370" y="2532"/>
                  <a:pt x="1248" y="3061"/>
                </a:cubicBezTo>
                <a:cubicBezTo>
                  <a:pt x="956" y="4585"/>
                  <a:pt x="455" y="6885"/>
                  <a:pt x="22" y="8877"/>
                </a:cubicBezTo>
                <a:lnTo>
                  <a:pt x="22" y="8877"/>
                </a:lnTo>
                <a:lnTo>
                  <a:pt x="21" y="8885"/>
                </a:lnTo>
                <a:lnTo>
                  <a:pt x="18" y="8897"/>
                </a:lnTo>
                <a:lnTo>
                  <a:pt x="16" y="8908"/>
                </a:lnTo>
                <a:lnTo>
                  <a:pt x="13" y="8920"/>
                </a:lnTo>
                <a:lnTo>
                  <a:pt x="10" y="8932"/>
                </a:lnTo>
                <a:lnTo>
                  <a:pt x="8" y="8944"/>
                </a:lnTo>
                <a:lnTo>
                  <a:pt x="5" y="8955"/>
                </a:lnTo>
                <a:lnTo>
                  <a:pt x="3" y="8967"/>
                </a:lnTo>
                <a:lnTo>
                  <a:pt x="0" y="8979"/>
                </a:lnTo>
                <a:lnTo>
                  <a:pt x="0" y="8980"/>
                </a:lnTo>
                <a:lnTo>
                  <a:pt x="0" y="6210"/>
                </a:lnTo>
                <a:lnTo>
                  <a:pt x="691" y="2953"/>
                </a:lnTo>
                <a:cubicBezTo>
                  <a:pt x="692" y="2947"/>
                  <a:pt x="694" y="2941"/>
                  <a:pt x="696" y="2935"/>
                </a:cubicBezTo>
                <a:cubicBezTo>
                  <a:pt x="876" y="2150"/>
                  <a:pt x="1491" y="1625"/>
                  <a:pt x="2305" y="1625"/>
                </a:cubicBezTo>
                <a:lnTo>
                  <a:pt x="5282" y="1625"/>
                </a:lnTo>
                <a:lnTo>
                  <a:pt x="5282" y="1626"/>
                </a:lnTo>
                <a:cubicBezTo>
                  <a:pt x="5966" y="1627"/>
                  <a:pt x="6671" y="1796"/>
                  <a:pt x="7208" y="2240"/>
                </a:cubicBezTo>
                <a:cubicBezTo>
                  <a:pt x="7711" y="2656"/>
                  <a:pt x="8020" y="3273"/>
                  <a:pt x="8020" y="4089"/>
                </a:cubicBezTo>
                <a:lnTo>
                  <a:pt x="8019" y="4089"/>
                </a:lnTo>
                <a:cubicBezTo>
                  <a:pt x="8019" y="4339"/>
                  <a:pt x="7991" y="4582"/>
                  <a:pt x="7939" y="4827"/>
                </a:cubicBezTo>
                <a:lnTo>
                  <a:pt x="7664" y="6124"/>
                </a:lnTo>
                <a:cubicBezTo>
                  <a:pt x="7301" y="7833"/>
                  <a:pt x="6065" y="8813"/>
                  <a:pt x="4324" y="8813"/>
                </a:cubicBezTo>
                <a:lnTo>
                  <a:pt x="2956" y="8813"/>
                </a:lnTo>
                <a:close/>
                <a:moveTo>
                  <a:pt x="1218" y="10168"/>
                </a:moveTo>
                <a:lnTo>
                  <a:pt x="1169" y="10399"/>
                </a:lnTo>
                <a:cubicBezTo>
                  <a:pt x="999" y="10224"/>
                  <a:pt x="835" y="10044"/>
                  <a:pt x="676" y="9859"/>
                </a:cubicBezTo>
                <a:lnTo>
                  <a:pt x="715" y="9675"/>
                </a:lnTo>
                <a:lnTo>
                  <a:pt x="715" y="9675"/>
                </a:lnTo>
                <a:lnTo>
                  <a:pt x="2079" y="3255"/>
                </a:lnTo>
                <a:cubicBezTo>
                  <a:pt x="2110" y="3117"/>
                  <a:pt x="2154" y="3045"/>
                  <a:pt x="2305" y="3045"/>
                </a:cubicBezTo>
                <a:lnTo>
                  <a:pt x="5282" y="3045"/>
                </a:lnTo>
                <a:cubicBezTo>
                  <a:pt x="6163" y="3045"/>
                  <a:pt x="6603" y="3396"/>
                  <a:pt x="6600" y="4096"/>
                </a:cubicBezTo>
                <a:cubicBezTo>
                  <a:pt x="6599" y="4229"/>
                  <a:pt x="6583" y="4375"/>
                  <a:pt x="6550" y="4532"/>
                </a:cubicBezTo>
                <a:lnTo>
                  <a:pt x="6275" y="5829"/>
                </a:lnTo>
                <a:cubicBezTo>
                  <a:pt x="6053" y="6872"/>
                  <a:pt x="5404" y="7392"/>
                  <a:pt x="4324" y="7392"/>
                </a:cubicBezTo>
                <a:lnTo>
                  <a:pt x="1805" y="7392"/>
                </a:lnTo>
                <a:lnTo>
                  <a:pt x="1218" y="10168"/>
                </a:lnTo>
                <a:close/>
                <a:moveTo>
                  <a:pt x="5961" y="4624"/>
                </a:moveTo>
                <a:cubicBezTo>
                  <a:pt x="5980" y="4513"/>
                  <a:pt x="5999" y="4401"/>
                  <a:pt x="5999" y="4287"/>
                </a:cubicBezTo>
                <a:cubicBezTo>
                  <a:pt x="6001" y="3842"/>
                  <a:pt x="5750" y="3619"/>
                  <a:pt x="5240" y="3619"/>
                </a:cubicBezTo>
                <a:lnTo>
                  <a:pt x="2605" y="3619"/>
                </a:lnTo>
                <a:lnTo>
                  <a:pt x="1932" y="6819"/>
                </a:lnTo>
                <a:lnTo>
                  <a:pt x="4530" y="6819"/>
                </a:lnTo>
                <a:cubicBezTo>
                  <a:pt x="5217" y="6819"/>
                  <a:pt x="5582" y="6423"/>
                  <a:pt x="5723" y="5776"/>
                </a:cubicBezTo>
                <a:lnTo>
                  <a:pt x="5961" y="46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41E7CF8-080B-44D1-BDD7-45B84587BF9B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1D2228"/>
          </a:solidFill>
        </p:grpSpPr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6FB1241D-5BF5-4472-89D6-06515A084F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EF2F5459-4FE4-4048-B071-7271B64A8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="" xmlns:a16="http://schemas.microsoft.com/office/drawing/2014/main" id="{9CE73180-FD68-4722-A300-B7209D3F5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7670377"/>
      </p:ext>
    </p:extLst>
  </p:cSld>
  <p:clrMapOvr>
    <a:masterClrMapping/>
  </p:clrMapOvr>
  <p:transition spd="slow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F4E853DA-5DC2-4793-80EC-F1DAF3BE10C3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ACB0B4"/>
          </a:solidFill>
        </p:grpSpPr>
        <p:sp>
          <p:nvSpPr>
            <p:cNvPr id="16" name="Freeform 5">
              <a:extLst>
                <a:ext uri="{FF2B5EF4-FFF2-40B4-BE49-F238E27FC236}">
                  <a16:creationId xmlns="" xmlns:a16="http://schemas.microsoft.com/office/drawing/2014/main" id="{4B668EB7-8E8A-45F6-AC3C-D75FFFDDE7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="" xmlns:a16="http://schemas.microsoft.com/office/drawing/2014/main" id="{133ADBD9-EC9F-4F77-9D26-658623A7D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="" xmlns:a16="http://schemas.microsoft.com/office/drawing/2014/main" id="{016EB4F5-0DF4-4E6C-87A7-B17D75D75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829249"/>
      </p:ext>
    </p:extLst>
  </p:cSld>
  <p:clrMapOvr>
    <a:masterClrMapping/>
  </p:clrMapOvr>
  <p:transition spd="slow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0"/>
            <a:ext cx="10972802" cy="772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1970" y="924473"/>
            <a:ext cx="10628068" cy="4857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59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88" r:id="rId13"/>
  </p:sldLayoutIdLst>
  <p:transition spd="slow">
    <p:blinds dir="vert"/>
  </p:transition>
  <p:txStyles>
    <p:titleStyle>
      <a:lvl1pPr algn="ctr" defTabSz="609692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34" indent="-228634" algn="l" defTabSz="609692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95374" indent="-190528" algn="l" defTabSz="609692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62114" indent="-152423" algn="l" defTabSz="609692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066960" indent="-152423" algn="l" defTabSz="609692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371806" indent="-152423" algn="l" defTabSz="609692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1676652" indent="-152423" algn="l" defTabSz="609692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498" indent="-152423" algn="l" defTabSz="609692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343" indent="-152423" algn="l" defTabSz="609692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1188" indent="-152423" algn="l" defTabSz="609692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46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92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538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383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228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9075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920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766" algn="l" defTabSz="60969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 txBox="1">
            <a:spLocks/>
          </p:cNvSpPr>
          <p:nvPr/>
        </p:nvSpPr>
        <p:spPr>
          <a:xfrm>
            <a:off x="1524000" y="4576262"/>
            <a:ext cx="9144000" cy="583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 smtClean="0">
                <a:solidFill>
                  <a:srgbClr val="ACB0B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Addreality Software</a:t>
            </a:r>
            <a:endParaRPr lang="en-US" sz="3500" dirty="0">
              <a:solidFill>
                <a:srgbClr val="ACB0B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7715920-DDC4-4762-9B30-B23F6799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1" r="6632"/>
          <a:stretch/>
        </p:blipFill>
        <p:spPr>
          <a:xfrm>
            <a:off x="3425593" y="3142034"/>
            <a:ext cx="5387667" cy="8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3053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717648" y="197247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-228634">
              <a:spcBef>
                <a:spcPct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Prestigio-</a:t>
            </a:r>
            <a:r>
              <a:rPr lang="en-US" sz="3600" dirty="0" err="1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Addreality</a:t>
            </a:r>
            <a:r>
              <a:rPr lang="en-US" sz="36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: Key benefits</a:t>
            </a:r>
            <a:endParaRPr lang="ru-RU" sz="3600" dirty="0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647" y="1116099"/>
            <a:ext cx="47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Benefits for decision makers, responsible for BUSINESS part (commercial directors, marketing, etc.)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5718" y="3525976"/>
            <a:ext cx="26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Profit from direct sales module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1244" y="4236398"/>
            <a:ext cx="3333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Audience portrait</a:t>
            </a:r>
          </a:p>
          <a:p>
            <a:r>
              <a:rPr lang="en-US" dirty="0"/>
              <a:t>Triggers on Audience recognition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83052" y="1121637"/>
            <a:ext cx="5905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Benefits for decision makers, responsible for TECHNICAL part (engineers, team leads, projects manager etc.)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64148" y="5138597"/>
            <a:ext cx="3330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Visual content editor simple for Marketing manager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9560" y="4444581"/>
            <a:ext cx="155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Templates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21900" y="5120049"/>
            <a:ext cx="465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Network management, flexible traffic adjustment, schedules , Remote updates 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87FFA0C8-673A-40DA-A06F-2C54F9A57D38}"/>
              </a:ext>
            </a:extLst>
          </p:cNvPr>
          <p:cNvGrpSpPr/>
          <p:nvPr/>
        </p:nvGrpSpPr>
        <p:grpSpPr>
          <a:xfrm>
            <a:off x="722890" y="3415076"/>
            <a:ext cx="529166" cy="522000"/>
            <a:chOff x="246604" y="3108785"/>
            <a:chExt cx="529166" cy="522000"/>
          </a:xfrm>
        </p:grpSpPr>
        <p:sp>
          <p:nvSpPr>
            <p:cNvPr id="33" name="Прямоугольник 4">
              <a:extLst>
                <a:ext uri="{FF2B5EF4-FFF2-40B4-BE49-F238E27FC236}">
                  <a16:creationId xmlns:a16="http://schemas.microsoft.com/office/drawing/2014/main" xmlns="" id="{7897DA10-3659-4187-873B-64BA2F1B07C3}"/>
                </a:ext>
              </a:extLst>
            </p:cNvPr>
            <p:cNvSpPr/>
            <p:nvPr/>
          </p:nvSpPr>
          <p:spPr>
            <a:xfrm>
              <a:off x="246604" y="3108785"/>
              <a:ext cx="522000" cy="52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5" name="3.jpg" descr="3.jpg"/>
            <p:cNvPicPr>
              <a:picLocks noChangeAspect="1"/>
            </p:cNvPicPr>
            <p:nvPr/>
          </p:nvPicPr>
          <p:blipFill rotWithShape="1">
            <a:blip r:embed="rId2"/>
            <a:srcRect l="85079" t="32288" r="8010" b="58583"/>
            <a:stretch/>
          </p:blipFill>
          <p:spPr>
            <a:xfrm>
              <a:off x="253770" y="3172009"/>
              <a:ext cx="522000" cy="430298"/>
            </a:xfrm>
            <a:prstGeom prst="ellipse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51F3D34E-F93C-4404-86CE-07C87B2885BD}"/>
              </a:ext>
            </a:extLst>
          </p:cNvPr>
          <p:cNvGrpSpPr/>
          <p:nvPr/>
        </p:nvGrpSpPr>
        <p:grpSpPr>
          <a:xfrm>
            <a:off x="709821" y="4236398"/>
            <a:ext cx="522000" cy="522000"/>
            <a:chOff x="243707" y="3972541"/>
            <a:chExt cx="522000" cy="522000"/>
          </a:xfrm>
        </p:grpSpPr>
        <p:sp>
          <p:nvSpPr>
            <p:cNvPr id="38" name="Прямоугольник 4">
              <a:extLst>
                <a:ext uri="{FF2B5EF4-FFF2-40B4-BE49-F238E27FC236}">
                  <a16:creationId xmlns:a16="http://schemas.microsoft.com/office/drawing/2014/main" xmlns="" id="{CFAC6A0B-C58C-490D-90A5-22455AEEFB3C}"/>
                </a:ext>
              </a:extLst>
            </p:cNvPr>
            <p:cNvSpPr/>
            <p:nvPr/>
          </p:nvSpPr>
          <p:spPr>
            <a:xfrm>
              <a:off x="243707" y="3972541"/>
              <a:ext cx="522000" cy="52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7" name="3.jpg" descr="3.jpg"/>
            <p:cNvPicPr>
              <a:picLocks noChangeAspect="1"/>
            </p:cNvPicPr>
            <p:nvPr/>
          </p:nvPicPr>
          <p:blipFill rotWithShape="1">
            <a:blip r:embed="rId2"/>
            <a:srcRect l="72062" t="32996" r="22280" b="59079"/>
            <a:stretch/>
          </p:blipFill>
          <p:spPr>
            <a:xfrm>
              <a:off x="243707" y="4005397"/>
              <a:ext cx="522000" cy="456287"/>
            </a:xfrm>
            <a:prstGeom prst="ellipse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512A5298-8F3A-458C-ADC2-5E15F1730CF7}"/>
              </a:ext>
            </a:extLst>
          </p:cNvPr>
          <p:cNvGrpSpPr/>
          <p:nvPr/>
        </p:nvGrpSpPr>
        <p:grpSpPr>
          <a:xfrm>
            <a:off x="709821" y="5094933"/>
            <a:ext cx="522000" cy="522000"/>
            <a:chOff x="285681" y="4588987"/>
            <a:chExt cx="522000" cy="522000"/>
          </a:xfrm>
        </p:grpSpPr>
        <p:sp>
          <p:nvSpPr>
            <p:cNvPr id="39" name="Прямоугольник 4">
              <a:extLst>
                <a:ext uri="{FF2B5EF4-FFF2-40B4-BE49-F238E27FC236}">
                  <a16:creationId xmlns:a16="http://schemas.microsoft.com/office/drawing/2014/main" xmlns="" id="{17174DC1-98E6-4654-94C7-D2F63F082025}"/>
                </a:ext>
              </a:extLst>
            </p:cNvPr>
            <p:cNvSpPr/>
            <p:nvPr/>
          </p:nvSpPr>
          <p:spPr>
            <a:xfrm>
              <a:off x="285681" y="4588987"/>
              <a:ext cx="522000" cy="52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3.jpg" descr="3.jpg"/>
            <p:cNvPicPr>
              <a:picLocks noChangeAspect="1"/>
            </p:cNvPicPr>
            <p:nvPr/>
          </p:nvPicPr>
          <p:blipFill rotWithShape="1">
            <a:blip r:embed="rId2"/>
            <a:srcRect l="7067" t="31390" r="87405" b="59752"/>
            <a:stretch/>
          </p:blipFill>
          <p:spPr>
            <a:xfrm>
              <a:off x="285681" y="4635533"/>
              <a:ext cx="522000" cy="425433"/>
            </a:xfrm>
            <a:prstGeom prst="ellipse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xmlns="" id="{BE02B509-E968-4132-9F00-34446C8E2628}"/>
              </a:ext>
            </a:extLst>
          </p:cNvPr>
          <p:cNvGrpSpPr/>
          <p:nvPr/>
        </p:nvGrpSpPr>
        <p:grpSpPr>
          <a:xfrm>
            <a:off x="5703712" y="4311323"/>
            <a:ext cx="540010" cy="522000"/>
            <a:chOff x="5593930" y="4165168"/>
            <a:chExt cx="540010" cy="522000"/>
          </a:xfrm>
        </p:grpSpPr>
        <p:sp>
          <p:nvSpPr>
            <p:cNvPr id="46" name="Прямоугольник 4">
              <a:extLst>
                <a:ext uri="{FF2B5EF4-FFF2-40B4-BE49-F238E27FC236}">
                  <a16:creationId xmlns:a16="http://schemas.microsoft.com/office/drawing/2014/main" xmlns="" id="{B189B362-5258-4139-BCD6-4E2D3C4296A5}"/>
                </a:ext>
              </a:extLst>
            </p:cNvPr>
            <p:cNvSpPr/>
            <p:nvPr/>
          </p:nvSpPr>
          <p:spPr>
            <a:xfrm>
              <a:off x="5593930" y="4165168"/>
              <a:ext cx="522000" cy="52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" name="3.jpg" descr="3.jpg"/>
            <p:cNvPicPr>
              <a:picLocks noChangeAspect="1"/>
            </p:cNvPicPr>
            <p:nvPr/>
          </p:nvPicPr>
          <p:blipFill rotWithShape="1">
            <a:blip r:embed="rId2"/>
            <a:srcRect l="20453" t="32587" r="73294" b="58716"/>
            <a:stretch/>
          </p:blipFill>
          <p:spPr>
            <a:xfrm>
              <a:off x="5611940" y="4230887"/>
              <a:ext cx="522000" cy="405314"/>
            </a:xfrm>
            <a:prstGeom prst="ellipse">
              <a:avLst/>
            </a:prstGeom>
          </p:spPr>
        </p:pic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xmlns="" id="{7BB8815D-A95C-4F83-8DB3-0FBEB0F4581C}"/>
              </a:ext>
            </a:extLst>
          </p:cNvPr>
          <p:cNvGrpSpPr/>
          <p:nvPr/>
        </p:nvGrpSpPr>
        <p:grpSpPr>
          <a:xfrm>
            <a:off x="5695896" y="5130895"/>
            <a:ext cx="532331" cy="522000"/>
            <a:chOff x="5683052" y="4980166"/>
            <a:chExt cx="532331" cy="522000"/>
          </a:xfrm>
        </p:grpSpPr>
        <p:sp>
          <p:nvSpPr>
            <p:cNvPr id="48" name="Прямоугольник 4">
              <a:extLst>
                <a:ext uri="{FF2B5EF4-FFF2-40B4-BE49-F238E27FC236}">
                  <a16:creationId xmlns:a16="http://schemas.microsoft.com/office/drawing/2014/main" xmlns="" id="{D409809E-7F5C-4DF9-B521-55FDAC2973F9}"/>
                </a:ext>
              </a:extLst>
            </p:cNvPr>
            <p:cNvSpPr/>
            <p:nvPr/>
          </p:nvSpPr>
          <p:spPr>
            <a:xfrm>
              <a:off x="5683052" y="4980166"/>
              <a:ext cx="522000" cy="52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3.jpg" descr="3.jpg"/>
            <p:cNvPicPr>
              <a:picLocks noChangeAspect="1"/>
            </p:cNvPicPr>
            <p:nvPr/>
          </p:nvPicPr>
          <p:blipFill rotWithShape="1">
            <a:blip r:embed="rId2"/>
            <a:srcRect l="85925" t="52785" r="9028" b="37269"/>
            <a:stretch/>
          </p:blipFill>
          <p:spPr>
            <a:xfrm>
              <a:off x="5693382" y="4980469"/>
              <a:ext cx="522001" cy="500922"/>
            </a:xfrm>
            <a:prstGeom prst="ellipse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464148" y="2677966"/>
            <a:ext cx="2539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Personalized communication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45B7D9FF-9ECA-4786-AD8A-3714FDDD5D39}"/>
              </a:ext>
            </a:extLst>
          </p:cNvPr>
          <p:cNvGrpSpPr/>
          <p:nvPr/>
        </p:nvGrpSpPr>
        <p:grpSpPr>
          <a:xfrm>
            <a:off x="715200" y="2596736"/>
            <a:ext cx="526863" cy="522000"/>
            <a:chOff x="302793" y="2427879"/>
            <a:chExt cx="526863" cy="522000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xmlns="" id="{8C166E56-C59A-43BD-817A-27252FF3DD8B}"/>
                </a:ext>
              </a:extLst>
            </p:cNvPr>
            <p:cNvSpPr/>
            <p:nvPr/>
          </p:nvSpPr>
          <p:spPr>
            <a:xfrm>
              <a:off x="302793" y="2427879"/>
              <a:ext cx="522000" cy="52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5" name="3.jpg" descr="3.jpg"/>
            <p:cNvPicPr>
              <a:picLocks/>
            </p:cNvPicPr>
            <p:nvPr/>
          </p:nvPicPr>
          <p:blipFill rotWithShape="1">
            <a:blip r:embed="rId2"/>
            <a:srcRect l="8216" t="55789" r="86353" b="37683"/>
            <a:stretch/>
          </p:blipFill>
          <p:spPr>
            <a:xfrm>
              <a:off x="307656" y="2504575"/>
              <a:ext cx="522000" cy="391500"/>
            </a:xfrm>
            <a:prstGeom prst="ellipse">
              <a:avLst/>
            </a:prstGeom>
          </p:spPr>
        </p:pic>
      </p:grpSp>
      <p:pic>
        <p:nvPicPr>
          <p:cNvPr id="26" name="Google Shape;314;p60"/>
          <p:cNvPicPr preferRelativeResize="0"/>
          <p:nvPr/>
        </p:nvPicPr>
        <p:blipFill rotWithShape="1">
          <a:blip r:embed="rId3">
            <a:alphaModFix/>
          </a:blip>
          <a:srcRect l="8184" t="72881" r="86210" b="17153"/>
          <a:stretch/>
        </p:blipFill>
        <p:spPr>
          <a:xfrm>
            <a:off x="5661757" y="5935805"/>
            <a:ext cx="522000" cy="50932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6429560" y="6036576"/>
            <a:ext cx="155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GDPR compliant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27055" y="1947938"/>
            <a:ext cx="4277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Inbuilt device status and content monitoring system</a:t>
            </a:r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429559" y="2745420"/>
            <a:ext cx="250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Remote control of devices 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421900" y="3449446"/>
            <a:ext cx="4660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Integration with LDAP* and open API** for integration with internal systems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26953" y="1950652"/>
            <a:ext cx="2493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Advertisement monetization </a:t>
            </a: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368C3F19-065F-41E7-97B4-AD06C570FA51}"/>
              </a:ext>
            </a:extLst>
          </p:cNvPr>
          <p:cNvGrpSpPr/>
          <p:nvPr/>
        </p:nvGrpSpPr>
        <p:grpSpPr>
          <a:xfrm>
            <a:off x="5693382" y="2596736"/>
            <a:ext cx="529846" cy="522000"/>
            <a:chOff x="5693383" y="2974598"/>
            <a:chExt cx="529846" cy="522000"/>
          </a:xfrm>
        </p:grpSpPr>
        <p:sp>
          <p:nvSpPr>
            <p:cNvPr id="42" name="Прямоугольник 4">
              <a:extLst>
                <a:ext uri="{FF2B5EF4-FFF2-40B4-BE49-F238E27FC236}">
                  <a16:creationId xmlns:a16="http://schemas.microsoft.com/office/drawing/2014/main" xmlns="" id="{D0FDC64D-9285-4A18-ADE3-0813EBFF8C9D}"/>
                </a:ext>
              </a:extLst>
            </p:cNvPr>
            <p:cNvSpPr/>
            <p:nvPr/>
          </p:nvSpPr>
          <p:spPr>
            <a:xfrm>
              <a:off x="5693383" y="2974598"/>
              <a:ext cx="522000" cy="52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3" name="3.jpg" descr="3.jpg"/>
            <p:cNvPicPr>
              <a:picLocks noChangeAspect="1"/>
            </p:cNvPicPr>
            <p:nvPr/>
          </p:nvPicPr>
          <p:blipFill rotWithShape="1">
            <a:blip r:embed="rId2"/>
            <a:srcRect l="72741" t="52889" r="20179" b="37164"/>
            <a:stretch/>
          </p:blipFill>
          <p:spPr>
            <a:xfrm>
              <a:off x="5701229" y="3047321"/>
              <a:ext cx="522000" cy="403739"/>
            </a:xfrm>
            <a:prstGeom prst="ellipse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FC6C524-924D-469C-BC14-F0FFDBE008D4}"/>
              </a:ext>
            </a:extLst>
          </p:cNvPr>
          <p:cNvGrpSpPr/>
          <p:nvPr/>
        </p:nvGrpSpPr>
        <p:grpSpPr>
          <a:xfrm>
            <a:off x="5701062" y="1849222"/>
            <a:ext cx="522000" cy="522000"/>
            <a:chOff x="5698066" y="2225897"/>
            <a:chExt cx="522000" cy="522000"/>
          </a:xfrm>
        </p:grpSpPr>
        <p:sp>
          <p:nvSpPr>
            <p:cNvPr id="41" name="Прямоугольник 4">
              <a:extLst>
                <a:ext uri="{FF2B5EF4-FFF2-40B4-BE49-F238E27FC236}">
                  <a16:creationId xmlns:a16="http://schemas.microsoft.com/office/drawing/2014/main" xmlns="" id="{D01847B1-3A57-429B-ADE9-E39F1AEC34A2}"/>
                </a:ext>
              </a:extLst>
            </p:cNvPr>
            <p:cNvSpPr/>
            <p:nvPr/>
          </p:nvSpPr>
          <p:spPr>
            <a:xfrm>
              <a:off x="5698066" y="2225897"/>
              <a:ext cx="522000" cy="52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2" name="3.jpg" descr="3.jpg"/>
            <p:cNvPicPr>
              <a:picLocks noChangeAspect="1"/>
            </p:cNvPicPr>
            <p:nvPr/>
          </p:nvPicPr>
          <p:blipFill rotWithShape="1">
            <a:blip r:embed="rId2"/>
            <a:srcRect l="21190" t="73195" r="73573" b="18257"/>
            <a:stretch/>
          </p:blipFill>
          <p:spPr>
            <a:xfrm>
              <a:off x="5698066" y="2261642"/>
              <a:ext cx="522000" cy="429435"/>
            </a:xfrm>
            <a:prstGeom prst="ellipse">
              <a:avLst/>
            </a:prstGeom>
          </p:spPr>
        </p:pic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xmlns="" id="{A0733FEE-4A19-475F-8126-6735478A93DB}"/>
              </a:ext>
            </a:extLst>
          </p:cNvPr>
          <p:cNvGrpSpPr/>
          <p:nvPr/>
        </p:nvGrpSpPr>
        <p:grpSpPr>
          <a:xfrm>
            <a:off x="5701513" y="3428255"/>
            <a:ext cx="522001" cy="522000"/>
            <a:chOff x="5835000" y="3557294"/>
            <a:chExt cx="522001" cy="522000"/>
          </a:xfrm>
        </p:grpSpPr>
        <p:sp>
          <p:nvSpPr>
            <p:cNvPr id="44" name="Прямоугольник 4">
              <a:extLst>
                <a:ext uri="{FF2B5EF4-FFF2-40B4-BE49-F238E27FC236}">
                  <a16:creationId xmlns:a16="http://schemas.microsoft.com/office/drawing/2014/main" xmlns="" id="{A5B94C32-357A-412E-B447-A873CCEACB6D}"/>
                </a:ext>
              </a:extLst>
            </p:cNvPr>
            <p:cNvSpPr/>
            <p:nvPr/>
          </p:nvSpPr>
          <p:spPr>
            <a:xfrm>
              <a:off x="5835000" y="3557294"/>
              <a:ext cx="522000" cy="52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4" name="Google Shape;314;p60"/>
            <p:cNvPicPr preferRelativeResize="0"/>
            <p:nvPr/>
          </p:nvPicPr>
          <p:blipFill rotWithShape="1">
            <a:blip r:embed="rId3">
              <a:alphaModFix/>
            </a:blip>
            <a:srcRect l="46373" t="50689" r="46895" b="38592"/>
            <a:stretch/>
          </p:blipFill>
          <p:spPr>
            <a:xfrm>
              <a:off x="5835000" y="3588916"/>
              <a:ext cx="522001" cy="458755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xmlns="" id="{AE635D2A-591B-4C3F-83A0-F03E5F676568}"/>
              </a:ext>
            </a:extLst>
          </p:cNvPr>
          <p:cNvGrpSpPr/>
          <p:nvPr/>
        </p:nvGrpSpPr>
        <p:grpSpPr>
          <a:xfrm>
            <a:off x="709821" y="5912548"/>
            <a:ext cx="522000" cy="522000"/>
            <a:chOff x="1102858" y="5375151"/>
            <a:chExt cx="522000" cy="522000"/>
          </a:xfrm>
        </p:grpSpPr>
        <p:sp>
          <p:nvSpPr>
            <p:cNvPr id="40" name="Прямоугольник 4">
              <a:extLst>
                <a:ext uri="{FF2B5EF4-FFF2-40B4-BE49-F238E27FC236}">
                  <a16:creationId xmlns:a16="http://schemas.microsoft.com/office/drawing/2014/main" xmlns="" id="{4C3C8CFD-DCBF-46BC-B53C-0D37A84074FE}"/>
                </a:ext>
              </a:extLst>
            </p:cNvPr>
            <p:cNvSpPr/>
            <p:nvPr/>
          </p:nvSpPr>
          <p:spPr>
            <a:xfrm>
              <a:off x="1102858" y="5375151"/>
              <a:ext cx="522000" cy="52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5" name="Google Shape;391;p71"/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 l="35033" t="32882" r="54678" b="50132"/>
            <a:stretch/>
          </p:blipFill>
          <p:spPr>
            <a:xfrm>
              <a:off x="1102858" y="5395175"/>
              <a:ext cx="522000" cy="474713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6" name="TextBox 35"/>
          <p:cNvSpPr txBox="1"/>
          <p:nvPr/>
        </p:nvSpPr>
        <p:spPr>
          <a:xfrm>
            <a:off x="1481244" y="5895903"/>
            <a:ext cx="300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Digital ads 33% more effective than printed ones</a:t>
            </a:r>
          </a:p>
        </p:txBody>
      </p:sp>
      <p:pic>
        <p:nvPicPr>
          <p:cNvPr id="37" name="Google Shape;405;p73"/>
          <p:cNvPicPr preferRelativeResize="0"/>
          <p:nvPr/>
        </p:nvPicPr>
        <p:blipFill rotWithShape="1">
          <a:blip r:embed="rId5">
            <a:alphaModFix/>
          </a:blip>
          <a:srcRect l="76138" t="35827" r="19258" b="55396"/>
          <a:stretch/>
        </p:blipFill>
        <p:spPr>
          <a:xfrm>
            <a:off x="717647" y="1853702"/>
            <a:ext cx="521970" cy="52304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779543" y="6324231"/>
            <a:ext cx="2326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*- Lightweight Directory Access Protocol</a:t>
            </a:r>
          </a:p>
          <a:p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**- Application Programming Interface</a:t>
            </a:r>
          </a:p>
          <a:p>
            <a:endParaRPr 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04417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280326" y="334193"/>
            <a:ext cx="8002769" cy="1089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914400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Prestigio Addreality</a:t>
            </a:r>
            <a:r>
              <a:rPr lang="ru-RU" sz="30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Benefits</a:t>
            </a:r>
            <a:endParaRPr lang="ru-RU" sz="3000" dirty="0" smtClean="0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  <a:p>
            <a:pPr marL="0" defTabSz="914400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endParaRPr lang="ru-RU" sz="3000" dirty="0" smtClean="0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  <a:p>
            <a:pPr marL="0" defTabSz="914400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Deep dive</a:t>
            </a:r>
            <a:endParaRPr lang="ru-RU" sz="3000" dirty="0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995710" y="2138392"/>
            <a:ext cx="4572000" cy="2429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2515525" y="2591917"/>
            <a:ext cx="3656675" cy="152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914400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PART 1.</a:t>
            </a:r>
          </a:p>
          <a:p>
            <a:pPr marL="0" defTabSz="914400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endParaRPr lang="en-US" sz="3000" dirty="0" smtClean="0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  <a:p>
            <a:pPr marL="0" defTabSz="914400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Prestigio Addreality</a:t>
            </a:r>
            <a:r>
              <a:rPr lang="ru-RU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benefits for business </a:t>
            </a:r>
          </a:p>
        </p:txBody>
      </p:sp>
      <p:sp>
        <p:nvSpPr>
          <p:cNvPr id="7" name="Freeform 45"/>
          <p:cNvSpPr>
            <a:spLocks noEditPoints="1"/>
          </p:cNvSpPr>
          <p:nvPr/>
        </p:nvSpPr>
        <p:spPr bwMode="auto">
          <a:xfrm>
            <a:off x="5806468" y="3780495"/>
            <a:ext cx="3222514" cy="2029188"/>
          </a:xfrm>
          <a:custGeom>
            <a:avLst/>
            <a:gdLst>
              <a:gd name="T0" fmla="*/ 41 w 266"/>
              <a:gd name="T1" fmla="*/ 95 h 187"/>
              <a:gd name="T2" fmla="*/ 18 w 266"/>
              <a:gd name="T3" fmla="*/ 73 h 187"/>
              <a:gd name="T4" fmla="*/ 17 w 266"/>
              <a:gd name="T5" fmla="*/ 41 h 187"/>
              <a:gd name="T6" fmla="*/ 40 w 266"/>
              <a:gd name="T7" fmla="*/ 18 h 187"/>
              <a:gd name="T8" fmla="*/ 73 w 266"/>
              <a:gd name="T9" fmla="*/ 17 h 187"/>
              <a:gd name="T10" fmla="*/ 95 w 266"/>
              <a:gd name="T11" fmla="*/ 40 h 187"/>
              <a:gd name="T12" fmla="*/ 96 w 266"/>
              <a:gd name="T13" fmla="*/ 73 h 187"/>
              <a:gd name="T14" fmla="*/ 73 w 266"/>
              <a:gd name="T15" fmla="*/ 95 h 187"/>
              <a:gd name="T16" fmla="*/ 57 w 266"/>
              <a:gd name="T17" fmla="*/ 88 h 187"/>
              <a:gd name="T18" fmla="*/ 65 w 266"/>
              <a:gd name="T19" fmla="*/ 87 h 187"/>
              <a:gd name="T20" fmla="*/ 79 w 266"/>
              <a:gd name="T21" fmla="*/ 74 h 187"/>
              <a:gd name="T22" fmla="*/ 75 w 266"/>
              <a:gd name="T23" fmla="*/ 74 h 187"/>
              <a:gd name="T24" fmla="*/ 32 w 266"/>
              <a:gd name="T25" fmla="*/ 63 h 187"/>
              <a:gd name="T26" fmla="*/ 81 w 266"/>
              <a:gd name="T27" fmla="*/ 49 h 187"/>
              <a:gd name="T28" fmla="*/ 75 w 266"/>
              <a:gd name="T29" fmla="*/ 52 h 187"/>
              <a:gd name="T30" fmla="*/ 75 w 266"/>
              <a:gd name="T31" fmla="*/ 53 h 187"/>
              <a:gd name="T32" fmla="*/ 84 w 266"/>
              <a:gd name="T33" fmla="*/ 66 h 187"/>
              <a:gd name="T34" fmla="*/ 93 w 266"/>
              <a:gd name="T35" fmla="*/ 53 h 187"/>
              <a:gd name="T36" fmla="*/ 91 w 266"/>
              <a:gd name="T37" fmla="*/ 49 h 187"/>
              <a:gd name="T38" fmla="*/ 87 w 266"/>
              <a:gd name="T39" fmla="*/ 48 h 187"/>
              <a:gd name="T40" fmla="*/ 26 w 266"/>
              <a:gd name="T41" fmla="*/ 65 h 187"/>
              <a:gd name="T42" fmla="*/ 204 w 266"/>
              <a:gd name="T43" fmla="*/ 123 h 187"/>
              <a:gd name="T44" fmla="*/ 196 w 266"/>
              <a:gd name="T45" fmla="*/ 119 h 187"/>
              <a:gd name="T46" fmla="*/ 173 w 266"/>
              <a:gd name="T47" fmla="*/ 79 h 187"/>
              <a:gd name="T48" fmla="*/ 196 w 266"/>
              <a:gd name="T49" fmla="*/ 38 h 187"/>
              <a:gd name="T50" fmla="*/ 243 w 266"/>
              <a:gd name="T51" fmla="*/ 38 h 187"/>
              <a:gd name="T52" fmla="*/ 266 w 266"/>
              <a:gd name="T53" fmla="*/ 79 h 187"/>
              <a:gd name="T54" fmla="*/ 243 w 266"/>
              <a:gd name="T55" fmla="*/ 119 h 187"/>
              <a:gd name="T56" fmla="*/ 204 w 266"/>
              <a:gd name="T57" fmla="*/ 123 h 187"/>
              <a:gd name="T58" fmla="*/ 220 w 266"/>
              <a:gd name="T59" fmla="*/ 104 h 187"/>
              <a:gd name="T60" fmla="*/ 237 w 266"/>
              <a:gd name="T61" fmla="*/ 97 h 187"/>
              <a:gd name="T62" fmla="*/ 234 w 266"/>
              <a:gd name="T63" fmla="*/ 93 h 187"/>
              <a:gd name="T64" fmla="*/ 225 w 266"/>
              <a:gd name="T65" fmla="*/ 99 h 187"/>
              <a:gd name="T66" fmla="*/ 214 w 266"/>
              <a:gd name="T67" fmla="*/ 59 h 187"/>
              <a:gd name="T68" fmla="*/ 237 w 266"/>
              <a:gd name="T69" fmla="*/ 73 h 187"/>
              <a:gd name="T70" fmla="*/ 234 w 266"/>
              <a:gd name="T71" fmla="*/ 75 h 187"/>
              <a:gd name="T72" fmla="*/ 240 w 266"/>
              <a:gd name="T73" fmla="*/ 85 h 187"/>
              <a:gd name="T74" fmla="*/ 244 w 266"/>
              <a:gd name="T75" fmla="*/ 85 h 187"/>
              <a:gd name="T76" fmla="*/ 249 w 266"/>
              <a:gd name="T77" fmla="*/ 73 h 187"/>
              <a:gd name="T78" fmla="*/ 244 w 266"/>
              <a:gd name="T79" fmla="*/ 73 h 187"/>
              <a:gd name="T80" fmla="*/ 213 w 266"/>
              <a:gd name="T81" fmla="*/ 54 h 187"/>
              <a:gd name="T82" fmla="*/ 219 w 266"/>
              <a:gd name="T83" fmla="*/ 104 h 187"/>
              <a:gd name="T84" fmla="*/ 103 w 266"/>
              <a:gd name="T85" fmla="*/ 101 h 187"/>
              <a:gd name="T86" fmla="*/ 95 w 266"/>
              <a:gd name="T87" fmla="*/ 132 h 187"/>
              <a:gd name="T88" fmla="*/ 111 w 266"/>
              <a:gd name="T89" fmla="*/ 160 h 187"/>
              <a:gd name="T90" fmla="*/ 142 w 266"/>
              <a:gd name="T91" fmla="*/ 168 h 187"/>
              <a:gd name="T92" fmla="*/ 170 w 266"/>
              <a:gd name="T93" fmla="*/ 152 h 187"/>
              <a:gd name="T94" fmla="*/ 178 w 266"/>
              <a:gd name="T95" fmla="*/ 121 h 187"/>
              <a:gd name="T96" fmla="*/ 162 w 266"/>
              <a:gd name="T97" fmla="*/ 93 h 187"/>
              <a:gd name="T98" fmla="*/ 132 w 266"/>
              <a:gd name="T99" fmla="*/ 85 h 187"/>
              <a:gd name="T100" fmla="*/ 121 w 266"/>
              <a:gd name="T101" fmla="*/ 100 h 187"/>
              <a:gd name="T102" fmla="*/ 129 w 266"/>
              <a:gd name="T103" fmla="*/ 97 h 187"/>
              <a:gd name="T104" fmla="*/ 147 w 266"/>
              <a:gd name="T105" fmla="*/ 100 h 187"/>
              <a:gd name="T106" fmla="*/ 143 w 266"/>
              <a:gd name="T107" fmla="*/ 102 h 187"/>
              <a:gd name="T108" fmla="*/ 113 w 266"/>
              <a:gd name="T109" fmla="*/ 133 h 187"/>
              <a:gd name="T110" fmla="*/ 161 w 266"/>
              <a:gd name="T111" fmla="*/ 122 h 187"/>
              <a:gd name="T112" fmla="*/ 154 w 266"/>
              <a:gd name="T113" fmla="*/ 122 h 187"/>
              <a:gd name="T114" fmla="*/ 154 w 266"/>
              <a:gd name="T115" fmla="*/ 120 h 187"/>
              <a:gd name="T116" fmla="*/ 156 w 266"/>
              <a:gd name="T117" fmla="*/ 105 h 187"/>
              <a:gd name="T118" fmla="*/ 170 w 266"/>
              <a:gd name="T119" fmla="*/ 111 h 187"/>
              <a:gd name="T120" fmla="*/ 170 w 266"/>
              <a:gd name="T121" fmla="*/ 116 h 187"/>
              <a:gd name="T122" fmla="*/ 167 w 266"/>
              <a:gd name="T123" fmla="*/ 119 h 187"/>
              <a:gd name="T124" fmla="*/ 107 w 266"/>
              <a:gd name="T125" fmla="*/ 13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6" h="187">
                <a:moveTo>
                  <a:pt x="57" y="113"/>
                </a:moveTo>
                <a:cubicBezTo>
                  <a:pt x="36" y="114"/>
                  <a:pt x="60" y="103"/>
                  <a:pt x="41" y="95"/>
                </a:cubicBezTo>
                <a:cubicBezTo>
                  <a:pt x="21" y="88"/>
                  <a:pt x="32" y="112"/>
                  <a:pt x="17" y="97"/>
                </a:cubicBezTo>
                <a:cubicBezTo>
                  <a:pt x="2" y="82"/>
                  <a:pt x="26" y="92"/>
                  <a:pt x="18" y="73"/>
                </a:cubicBezTo>
                <a:cubicBezTo>
                  <a:pt x="10" y="54"/>
                  <a:pt x="0" y="78"/>
                  <a:pt x="0" y="57"/>
                </a:cubicBezTo>
                <a:cubicBezTo>
                  <a:pt x="0" y="36"/>
                  <a:pt x="10" y="60"/>
                  <a:pt x="17" y="41"/>
                </a:cubicBezTo>
                <a:cubicBezTo>
                  <a:pt x="25" y="21"/>
                  <a:pt x="1" y="32"/>
                  <a:pt x="16" y="17"/>
                </a:cubicBezTo>
                <a:cubicBezTo>
                  <a:pt x="31" y="2"/>
                  <a:pt x="21" y="26"/>
                  <a:pt x="40" y="18"/>
                </a:cubicBezTo>
                <a:cubicBezTo>
                  <a:pt x="59" y="9"/>
                  <a:pt x="35" y="0"/>
                  <a:pt x="56" y="0"/>
                </a:cubicBezTo>
                <a:cubicBezTo>
                  <a:pt x="77" y="0"/>
                  <a:pt x="53" y="10"/>
                  <a:pt x="73" y="17"/>
                </a:cubicBezTo>
                <a:cubicBezTo>
                  <a:pt x="92" y="25"/>
                  <a:pt x="82" y="1"/>
                  <a:pt x="97" y="16"/>
                </a:cubicBezTo>
                <a:cubicBezTo>
                  <a:pt x="111" y="31"/>
                  <a:pt x="87" y="21"/>
                  <a:pt x="95" y="40"/>
                </a:cubicBezTo>
                <a:cubicBezTo>
                  <a:pt x="103" y="59"/>
                  <a:pt x="113" y="35"/>
                  <a:pt x="114" y="56"/>
                </a:cubicBezTo>
                <a:cubicBezTo>
                  <a:pt x="114" y="77"/>
                  <a:pt x="103" y="53"/>
                  <a:pt x="96" y="73"/>
                </a:cubicBezTo>
                <a:cubicBezTo>
                  <a:pt x="88" y="92"/>
                  <a:pt x="112" y="82"/>
                  <a:pt x="97" y="97"/>
                </a:cubicBezTo>
                <a:cubicBezTo>
                  <a:pt x="82" y="111"/>
                  <a:pt x="92" y="87"/>
                  <a:pt x="73" y="95"/>
                </a:cubicBezTo>
                <a:cubicBezTo>
                  <a:pt x="54" y="103"/>
                  <a:pt x="78" y="113"/>
                  <a:pt x="57" y="113"/>
                </a:cubicBezTo>
                <a:close/>
                <a:moveTo>
                  <a:pt x="57" y="88"/>
                </a:moveTo>
                <a:cubicBezTo>
                  <a:pt x="57" y="88"/>
                  <a:pt x="57" y="88"/>
                  <a:pt x="57" y="88"/>
                </a:cubicBezTo>
                <a:cubicBezTo>
                  <a:pt x="60" y="88"/>
                  <a:pt x="62" y="87"/>
                  <a:pt x="65" y="87"/>
                </a:cubicBezTo>
                <a:cubicBezTo>
                  <a:pt x="70" y="85"/>
                  <a:pt x="75" y="83"/>
                  <a:pt x="79" y="78"/>
                </a:cubicBezTo>
                <a:cubicBezTo>
                  <a:pt x="80" y="77"/>
                  <a:pt x="80" y="75"/>
                  <a:pt x="79" y="74"/>
                </a:cubicBezTo>
                <a:cubicBezTo>
                  <a:pt x="78" y="73"/>
                  <a:pt x="76" y="73"/>
                  <a:pt x="75" y="74"/>
                </a:cubicBezTo>
                <a:cubicBezTo>
                  <a:pt x="75" y="74"/>
                  <a:pt x="75" y="74"/>
                  <a:pt x="75" y="74"/>
                </a:cubicBezTo>
                <a:cubicBezTo>
                  <a:pt x="72" y="77"/>
                  <a:pt x="68" y="79"/>
                  <a:pt x="63" y="81"/>
                </a:cubicBezTo>
                <a:cubicBezTo>
                  <a:pt x="50" y="84"/>
                  <a:pt x="36" y="77"/>
                  <a:pt x="32" y="63"/>
                </a:cubicBezTo>
                <a:cubicBezTo>
                  <a:pt x="29" y="50"/>
                  <a:pt x="36" y="36"/>
                  <a:pt x="50" y="32"/>
                </a:cubicBezTo>
                <a:cubicBezTo>
                  <a:pt x="63" y="29"/>
                  <a:pt x="76" y="36"/>
                  <a:pt x="81" y="49"/>
                </a:cubicBezTo>
                <a:cubicBezTo>
                  <a:pt x="77" y="49"/>
                  <a:pt x="77" y="49"/>
                  <a:pt x="77" y="49"/>
                </a:cubicBezTo>
                <a:cubicBezTo>
                  <a:pt x="76" y="49"/>
                  <a:pt x="75" y="50"/>
                  <a:pt x="75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5" y="52"/>
                  <a:pt x="75" y="53"/>
                  <a:pt x="75" y="53"/>
                </a:cubicBezTo>
                <a:cubicBezTo>
                  <a:pt x="82" y="65"/>
                  <a:pt x="82" y="65"/>
                  <a:pt x="82" y="65"/>
                </a:cubicBezTo>
                <a:cubicBezTo>
                  <a:pt x="82" y="65"/>
                  <a:pt x="83" y="66"/>
                  <a:pt x="84" y="66"/>
                </a:cubicBezTo>
                <a:cubicBezTo>
                  <a:pt x="85" y="66"/>
                  <a:pt x="86" y="65"/>
                  <a:pt x="87" y="64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3" y="50"/>
                  <a:pt x="92" y="49"/>
                </a:cubicBezTo>
                <a:cubicBezTo>
                  <a:pt x="92" y="49"/>
                  <a:pt x="91" y="49"/>
                  <a:pt x="91" y="49"/>
                </a:cubicBezTo>
                <a:cubicBezTo>
                  <a:pt x="87" y="49"/>
                  <a:pt x="87" y="49"/>
                  <a:pt x="87" y="49"/>
                </a:cubicBezTo>
                <a:cubicBezTo>
                  <a:pt x="87" y="48"/>
                  <a:pt x="87" y="48"/>
                  <a:pt x="87" y="48"/>
                </a:cubicBezTo>
                <a:cubicBezTo>
                  <a:pt x="82" y="32"/>
                  <a:pt x="65" y="22"/>
                  <a:pt x="48" y="26"/>
                </a:cubicBezTo>
                <a:cubicBezTo>
                  <a:pt x="32" y="31"/>
                  <a:pt x="22" y="48"/>
                  <a:pt x="26" y="65"/>
                </a:cubicBezTo>
                <a:cubicBezTo>
                  <a:pt x="30" y="79"/>
                  <a:pt x="43" y="88"/>
                  <a:pt x="57" y="88"/>
                </a:cubicBezTo>
                <a:close/>
                <a:moveTo>
                  <a:pt x="204" y="123"/>
                </a:moveTo>
                <a:cubicBezTo>
                  <a:pt x="204" y="123"/>
                  <a:pt x="204" y="123"/>
                  <a:pt x="204" y="123"/>
                </a:cubicBezTo>
                <a:cubicBezTo>
                  <a:pt x="203" y="123"/>
                  <a:pt x="200" y="122"/>
                  <a:pt x="196" y="119"/>
                </a:cubicBezTo>
                <a:cubicBezTo>
                  <a:pt x="178" y="109"/>
                  <a:pt x="200" y="115"/>
                  <a:pt x="190" y="97"/>
                </a:cubicBezTo>
                <a:cubicBezTo>
                  <a:pt x="179" y="78"/>
                  <a:pt x="173" y="100"/>
                  <a:pt x="173" y="79"/>
                </a:cubicBezTo>
                <a:cubicBezTo>
                  <a:pt x="173" y="58"/>
                  <a:pt x="179" y="80"/>
                  <a:pt x="190" y="61"/>
                </a:cubicBezTo>
                <a:cubicBezTo>
                  <a:pt x="200" y="43"/>
                  <a:pt x="178" y="49"/>
                  <a:pt x="196" y="38"/>
                </a:cubicBezTo>
                <a:cubicBezTo>
                  <a:pt x="214" y="28"/>
                  <a:pt x="199" y="44"/>
                  <a:pt x="219" y="44"/>
                </a:cubicBezTo>
                <a:cubicBezTo>
                  <a:pt x="241" y="44"/>
                  <a:pt x="225" y="28"/>
                  <a:pt x="243" y="38"/>
                </a:cubicBezTo>
                <a:cubicBezTo>
                  <a:pt x="261" y="49"/>
                  <a:pt x="239" y="43"/>
                  <a:pt x="250" y="61"/>
                </a:cubicBezTo>
                <a:cubicBezTo>
                  <a:pt x="260" y="80"/>
                  <a:pt x="266" y="58"/>
                  <a:pt x="266" y="79"/>
                </a:cubicBezTo>
                <a:cubicBezTo>
                  <a:pt x="266" y="100"/>
                  <a:pt x="260" y="78"/>
                  <a:pt x="250" y="97"/>
                </a:cubicBezTo>
                <a:cubicBezTo>
                  <a:pt x="239" y="115"/>
                  <a:pt x="261" y="109"/>
                  <a:pt x="243" y="119"/>
                </a:cubicBezTo>
                <a:cubicBezTo>
                  <a:pt x="225" y="130"/>
                  <a:pt x="241" y="114"/>
                  <a:pt x="219" y="114"/>
                </a:cubicBezTo>
                <a:cubicBezTo>
                  <a:pt x="204" y="114"/>
                  <a:pt x="209" y="123"/>
                  <a:pt x="204" y="123"/>
                </a:cubicBezTo>
                <a:close/>
                <a:moveTo>
                  <a:pt x="219" y="104"/>
                </a:moveTo>
                <a:cubicBezTo>
                  <a:pt x="220" y="104"/>
                  <a:pt x="220" y="104"/>
                  <a:pt x="220" y="104"/>
                </a:cubicBezTo>
                <a:cubicBezTo>
                  <a:pt x="222" y="104"/>
                  <a:pt x="224" y="104"/>
                  <a:pt x="226" y="103"/>
                </a:cubicBezTo>
                <a:cubicBezTo>
                  <a:pt x="231" y="102"/>
                  <a:pt x="234" y="100"/>
                  <a:pt x="237" y="97"/>
                </a:cubicBezTo>
                <a:cubicBezTo>
                  <a:pt x="239" y="96"/>
                  <a:pt x="239" y="94"/>
                  <a:pt x="238" y="93"/>
                </a:cubicBezTo>
                <a:cubicBezTo>
                  <a:pt x="237" y="92"/>
                  <a:pt x="235" y="92"/>
                  <a:pt x="234" y="93"/>
                </a:cubicBezTo>
                <a:cubicBezTo>
                  <a:pt x="234" y="93"/>
                  <a:pt x="234" y="93"/>
                  <a:pt x="234" y="93"/>
                </a:cubicBezTo>
                <a:cubicBezTo>
                  <a:pt x="232" y="96"/>
                  <a:pt x="228" y="98"/>
                  <a:pt x="225" y="99"/>
                </a:cubicBezTo>
                <a:cubicBezTo>
                  <a:pt x="214" y="102"/>
                  <a:pt x="203" y="95"/>
                  <a:pt x="200" y="84"/>
                </a:cubicBezTo>
                <a:cubicBezTo>
                  <a:pt x="197" y="73"/>
                  <a:pt x="203" y="62"/>
                  <a:pt x="214" y="59"/>
                </a:cubicBezTo>
                <a:cubicBezTo>
                  <a:pt x="225" y="56"/>
                  <a:pt x="236" y="62"/>
                  <a:pt x="239" y="73"/>
                </a:cubicBezTo>
                <a:cubicBezTo>
                  <a:pt x="237" y="73"/>
                  <a:pt x="237" y="73"/>
                  <a:pt x="237" y="73"/>
                </a:cubicBezTo>
                <a:cubicBezTo>
                  <a:pt x="235" y="73"/>
                  <a:pt x="234" y="74"/>
                  <a:pt x="234" y="75"/>
                </a:cubicBezTo>
                <a:cubicBezTo>
                  <a:pt x="234" y="75"/>
                  <a:pt x="234" y="75"/>
                  <a:pt x="234" y="75"/>
                </a:cubicBezTo>
                <a:cubicBezTo>
                  <a:pt x="234" y="76"/>
                  <a:pt x="234" y="76"/>
                  <a:pt x="234" y="76"/>
                </a:cubicBezTo>
                <a:cubicBezTo>
                  <a:pt x="240" y="85"/>
                  <a:pt x="240" y="85"/>
                  <a:pt x="240" y="85"/>
                </a:cubicBezTo>
                <a:cubicBezTo>
                  <a:pt x="240" y="86"/>
                  <a:pt x="241" y="87"/>
                  <a:pt x="242" y="87"/>
                </a:cubicBezTo>
                <a:cubicBezTo>
                  <a:pt x="243" y="87"/>
                  <a:pt x="244" y="86"/>
                  <a:pt x="244" y="85"/>
                </a:cubicBezTo>
                <a:cubicBezTo>
                  <a:pt x="249" y="76"/>
                  <a:pt x="249" y="76"/>
                  <a:pt x="249" y="76"/>
                </a:cubicBezTo>
                <a:cubicBezTo>
                  <a:pt x="250" y="75"/>
                  <a:pt x="250" y="74"/>
                  <a:pt x="249" y="73"/>
                </a:cubicBezTo>
                <a:cubicBezTo>
                  <a:pt x="248" y="73"/>
                  <a:pt x="248" y="73"/>
                  <a:pt x="247" y="73"/>
                </a:cubicBezTo>
                <a:cubicBezTo>
                  <a:pt x="244" y="73"/>
                  <a:pt x="244" y="73"/>
                  <a:pt x="244" y="73"/>
                </a:cubicBezTo>
                <a:cubicBezTo>
                  <a:pt x="244" y="73"/>
                  <a:pt x="244" y="73"/>
                  <a:pt x="244" y="72"/>
                </a:cubicBezTo>
                <a:cubicBezTo>
                  <a:pt x="241" y="59"/>
                  <a:pt x="226" y="51"/>
                  <a:pt x="213" y="54"/>
                </a:cubicBezTo>
                <a:cubicBezTo>
                  <a:pt x="199" y="58"/>
                  <a:pt x="191" y="72"/>
                  <a:pt x="195" y="85"/>
                </a:cubicBezTo>
                <a:cubicBezTo>
                  <a:pt x="198" y="97"/>
                  <a:pt x="208" y="104"/>
                  <a:pt x="219" y="104"/>
                </a:cubicBezTo>
                <a:close/>
                <a:moveTo>
                  <a:pt x="109" y="78"/>
                </a:moveTo>
                <a:cubicBezTo>
                  <a:pt x="91" y="88"/>
                  <a:pt x="116" y="85"/>
                  <a:pt x="103" y="101"/>
                </a:cubicBezTo>
                <a:cubicBezTo>
                  <a:pt x="91" y="118"/>
                  <a:pt x="88" y="92"/>
                  <a:pt x="82" y="112"/>
                </a:cubicBezTo>
                <a:cubicBezTo>
                  <a:pt x="77" y="132"/>
                  <a:pt x="93" y="111"/>
                  <a:pt x="95" y="132"/>
                </a:cubicBezTo>
                <a:cubicBezTo>
                  <a:pt x="98" y="153"/>
                  <a:pt x="77" y="137"/>
                  <a:pt x="88" y="155"/>
                </a:cubicBezTo>
                <a:cubicBezTo>
                  <a:pt x="98" y="173"/>
                  <a:pt x="95" y="147"/>
                  <a:pt x="111" y="160"/>
                </a:cubicBezTo>
                <a:cubicBezTo>
                  <a:pt x="128" y="173"/>
                  <a:pt x="102" y="176"/>
                  <a:pt x="122" y="181"/>
                </a:cubicBezTo>
                <a:cubicBezTo>
                  <a:pt x="142" y="187"/>
                  <a:pt x="122" y="171"/>
                  <a:pt x="142" y="168"/>
                </a:cubicBezTo>
                <a:cubicBezTo>
                  <a:pt x="163" y="166"/>
                  <a:pt x="147" y="186"/>
                  <a:pt x="165" y="176"/>
                </a:cubicBezTo>
                <a:cubicBezTo>
                  <a:pt x="183" y="165"/>
                  <a:pt x="158" y="169"/>
                  <a:pt x="170" y="152"/>
                </a:cubicBezTo>
                <a:cubicBezTo>
                  <a:pt x="183" y="136"/>
                  <a:pt x="186" y="161"/>
                  <a:pt x="191" y="141"/>
                </a:cubicBezTo>
                <a:cubicBezTo>
                  <a:pt x="197" y="121"/>
                  <a:pt x="181" y="142"/>
                  <a:pt x="178" y="121"/>
                </a:cubicBezTo>
                <a:cubicBezTo>
                  <a:pt x="176" y="101"/>
                  <a:pt x="196" y="116"/>
                  <a:pt x="186" y="99"/>
                </a:cubicBezTo>
                <a:cubicBezTo>
                  <a:pt x="175" y="81"/>
                  <a:pt x="179" y="106"/>
                  <a:pt x="162" y="93"/>
                </a:cubicBezTo>
                <a:cubicBezTo>
                  <a:pt x="146" y="81"/>
                  <a:pt x="172" y="77"/>
                  <a:pt x="151" y="72"/>
                </a:cubicBezTo>
                <a:cubicBezTo>
                  <a:pt x="132" y="67"/>
                  <a:pt x="152" y="82"/>
                  <a:pt x="132" y="85"/>
                </a:cubicBezTo>
                <a:cubicBezTo>
                  <a:pt x="111" y="88"/>
                  <a:pt x="127" y="67"/>
                  <a:pt x="109" y="78"/>
                </a:cubicBezTo>
                <a:close/>
                <a:moveTo>
                  <a:pt x="121" y="100"/>
                </a:moveTo>
                <a:cubicBezTo>
                  <a:pt x="121" y="100"/>
                  <a:pt x="122" y="100"/>
                  <a:pt x="122" y="100"/>
                </a:cubicBezTo>
                <a:cubicBezTo>
                  <a:pt x="124" y="98"/>
                  <a:pt x="126" y="97"/>
                  <a:pt x="129" y="97"/>
                </a:cubicBezTo>
                <a:cubicBezTo>
                  <a:pt x="134" y="95"/>
                  <a:pt x="140" y="95"/>
                  <a:pt x="145" y="97"/>
                </a:cubicBezTo>
                <a:cubicBezTo>
                  <a:pt x="147" y="97"/>
                  <a:pt x="148" y="99"/>
                  <a:pt x="147" y="100"/>
                </a:cubicBezTo>
                <a:cubicBezTo>
                  <a:pt x="147" y="102"/>
                  <a:pt x="145" y="103"/>
                  <a:pt x="144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39" y="101"/>
                  <a:pt x="135" y="101"/>
                  <a:pt x="131" y="102"/>
                </a:cubicBezTo>
                <a:cubicBezTo>
                  <a:pt x="117" y="106"/>
                  <a:pt x="109" y="120"/>
                  <a:pt x="113" y="133"/>
                </a:cubicBezTo>
                <a:cubicBezTo>
                  <a:pt x="116" y="147"/>
                  <a:pt x="130" y="155"/>
                  <a:pt x="143" y="151"/>
                </a:cubicBezTo>
                <a:cubicBezTo>
                  <a:pt x="156" y="147"/>
                  <a:pt x="164" y="134"/>
                  <a:pt x="161" y="122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7" y="124"/>
                  <a:pt x="156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4" y="121"/>
                  <a:pt x="154" y="121"/>
                  <a:pt x="154" y="120"/>
                </a:cubicBezTo>
                <a:cubicBezTo>
                  <a:pt x="154" y="107"/>
                  <a:pt x="154" y="107"/>
                  <a:pt x="154" y="107"/>
                </a:cubicBezTo>
                <a:cubicBezTo>
                  <a:pt x="154" y="106"/>
                  <a:pt x="155" y="105"/>
                  <a:pt x="156" y="105"/>
                </a:cubicBezTo>
                <a:cubicBezTo>
                  <a:pt x="157" y="104"/>
                  <a:pt x="158" y="104"/>
                  <a:pt x="159" y="105"/>
                </a:cubicBezTo>
                <a:cubicBezTo>
                  <a:pt x="170" y="111"/>
                  <a:pt x="170" y="111"/>
                  <a:pt x="170" y="111"/>
                </a:cubicBezTo>
                <a:cubicBezTo>
                  <a:pt x="172" y="112"/>
                  <a:pt x="172" y="114"/>
                  <a:pt x="171" y="115"/>
                </a:cubicBezTo>
                <a:cubicBezTo>
                  <a:pt x="171" y="116"/>
                  <a:pt x="170" y="116"/>
                  <a:pt x="170" y="116"/>
                </a:cubicBezTo>
                <a:cubicBezTo>
                  <a:pt x="167" y="118"/>
                  <a:pt x="167" y="118"/>
                  <a:pt x="167" y="118"/>
                </a:cubicBezTo>
                <a:cubicBezTo>
                  <a:pt x="167" y="118"/>
                  <a:pt x="167" y="118"/>
                  <a:pt x="167" y="119"/>
                </a:cubicBezTo>
                <a:cubicBezTo>
                  <a:pt x="172" y="135"/>
                  <a:pt x="161" y="152"/>
                  <a:pt x="145" y="157"/>
                </a:cubicBezTo>
                <a:cubicBezTo>
                  <a:pt x="128" y="161"/>
                  <a:pt x="111" y="151"/>
                  <a:pt x="107" y="135"/>
                </a:cubicBezTo>
                <a:cubicBezTo>
                  <a:pt x="103" y="121"/>
                  <a:pt x="109" y="107"/>
                  <a:pt x="121" y="100"/>
                </a:cubicBezTo>
                <a:close/>
              </a:path>
            </a:pathLst>
          </a:custGeom>
          <a:solidFill>
            <a:srgbClr val="ADB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971723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50164" y="1552040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Advertisement monetization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0164" y="3429000"/>
            <a:ext cx="3930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Benefit </a:t>
            </a:r>
            <a:r>
              <a:rPr lang="en-US" sz="1400" dirty="0">
                <a:solidFill>
                  <a:schemeClr val="bg1"/>
                </a:solidFill>
              </a:rPr>
              <a:t>from </a:t>
            </a:r>
            <a:r>
              <a:rPr lang="en-US" sz="1400" dirty="0" smtClean="0">
                <a:solidFill>
                  <a:schemeClr val="bg1"/>
                </a:solidFill>
              </a:rPr>
              <a:t>the </a:t>
            </a:r>
            <a:r>
              <a:rPr lang="en-US" sz="1400" dirty="0">
                <a:solidFill>
                  <a:schemeClr val="bg1"/>
                </a:solidFill>
              </a:rPr>
              <a:t>platform that can create multiple revenue streams. </a:t>
            </a:r>
            <a:r>
              <a:rPr lang="en-US" sz="1400" dirty="0" smtClean="0">
                <a:solidFill>
                  <a:schemeClr val="bg1"/>
                </a:solidFill>
              </a:rPr>
              <a:t>Prestigio Addreality offers way </a:t>
            </a:r>
            <a:r>
              <a:rPr lang="en-US" sz="1400" dirty="0">
                <a:solidFill>
                  <a:schemeClr val="bg1"/>
                </a:solidFill>
              </a:rPr>
              <a:t>to reach users and maximize an </a:t>
            </a:r>
            <a:r>
              <a:rPr lang="en-US" sz="1400" dirty="0" smtClean="0">
                <a:solidFill>
                  <a:schemeClr val="bg1"/>
                </a:solidFill>
              </a:rPr>
              <a:t>advertisement potential.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oogle Shape;163;p34"/>
          <p:cNvPicPr preferRelativeResize="0"/>
          <p:nvPr/>
        </p:nvPicPr>
        <p:blipFill rotWithShape="1">
          <a:blip r:embed="rId2">
            <a:alphaModFix/>
          </a:blip>
          <a:srcRect l="49526" t="2136"/>
          <a:stretch/>
        </p:blipFill>
        <p:spPr>
          <a:xfrm>
            <a:off x="6096000" y="-48160"/>
            <a:ext cx="6096000" cy="690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756327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50164" y="1552040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Personalized </a:t>
            </a:r>
          </a:p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Communication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0164" y="2870200"/>
            <a:ext cx="39303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 targeting based on social and demographic metrics via face recognition in real-time.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oogle Shape;9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1315" y="174"/>
            <a:ext cx="6870725" cy="68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0;p20"/>
          <p:cNvPicPr preferRelativeResize="0"/>
          <p:nvPr/>
        </p:nvPicPr>
        <p:blipFill rotWithShape="1">
          <a:blip r:embed="rId3">
            <a:alphaModFix/>
          </a:blip>
          <a:srcRect l="4644" t="57235" r="84322" b="22380"/>
          <a:stretch/>
        </p:blipFill>
        <p:spPr>
          <a:xfrm>
            <a:off x="497764" y="4039752"/>
            <a:ext cx="1246369" cy="1284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oogle Shape;90;p20"/>
          <p:cNvPicPr preferRelativeResize="0"/>
          <p:nvPr/>
        </p:nvPicPr>
        <p:blipFill rotWithShape="1">
          <a:blip r:embed="rId3">
            <a:alphaModFix/>
          </a:blip>
          <a:srcRect l="17938" t="58175" r="73841" b="24260"/>
          <a:stretch/>
        </p:blipFill>
        <p:spPr>
          <a:xfrm>
            <a:off x="2020717" y="4039751"/>
            <a:ext cx="1174992" cy="1333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Google Shape;90;p20"/>
          <p:cNvPicPr preferRelativeResize="0"/>
          <p:nvPr/>
        </p:nvPicPr>
        <p:blipFill rotWithShape="1">
          <a:blip r:embed="rId3">
            <a:alphaModFix/>
          </a:blip>
          <a:srcRect l="28636" t="59243" r="63142" b="24602"/>
          <a:stretch/>
        </p:blipFill>
        <p:spPr>
          <a:xfrm>
            <a:off x="3524953" y="4039751"/>
            <a:ext cx="1207913" cy="1333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622506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50164" y="1552040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Direct sales module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0164" y="3429000"/>
            <a:ext cx="393030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 90% of brands buy an audience.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 you can combine sales by the number of broadcast with new models</a:t>
            </a:r>
            <a:r>
              <a:rPr lang="ru-RU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CPM</a:t>
            </a:r>
            <a:r>
              <a:rPr lang="en-US" sz="11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model (for 1000 OTS</a:t>
            </a:r>
            <a:r>
              <a:rPr lang="en-US" sz="11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and CPV</a:t>
            </a:r>
            <a:r>
              <a:rPr lang="en-US" sz="11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***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model (for confirmed contacts with the target audience based on computer vision technology)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*CPM – cost per mille</a:t>
            </a:r>
          </a:p>
          <a:p>
            <a:r>
              <a:rPr lang="en-U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**OTS – opportunity to see</a:t>
            </a:r>
          </a:p>
          <a:p>
            <a:r>
              <a:rPr lang="en-U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***CPV – cost per view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oogle Shape;189;p39"/>
          <p:cNvPicPr preferRelativeResize="0"/>
          <p:nvPr/>
        </p:nvPicPr>
        <p:blipFill rotWithShape="1">
          <a:blip r:embed="rId2">
            <a:alphaModFix/>
          </a:blip>
          <a:srcRect l="46667" t="-124"/>
          <a:stretch/>
        </p:blipFill>
        <p:spPr>
          <a:xfrm>
            <a:off x="5825066" y="-8466"/>
            <a:ext cx="6502443" cy="6866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50258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50164" y="1552040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Audience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0164" y="3564467"/>
            <a:ext cx="39303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collect and enrich customer data with the help of own GDPR</a:t>
            </a:r>
            <a:r>
              <a:rPr lang="ru-RU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CPAA compliant Face Recognition neuro network. It gives us deeper accuracy in audience recognition and targeting ads messages.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Specific information could be triggered and delivered for each type of visitors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Google Shape;125;p27"/>
          <p:cNvPicPr preferRelativeResize="0"/>
          <p:nvPr/>
        </p:nvPicPr>
        <p:blipFill rotWithShape="1">
          <a:blip r:embed="rId2">
            <a:alphaModFix/>
          </a:blip>
          <a:srcRect l="45903" t="-3"/>
          <a:stretch/>
        </p:blipFill>
        <p:spPr>
          <a:xfrm>
            <a:off x="5596422" y="0"/>
            <a:ext cx="6595578" cy="6858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208377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50164" y="1552040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Audience Portrait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0164" y="3505200"/>
            <a:ext cx="39303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Information about audience demographics filters by devices. Gender classification with up to 90% accuracy. Age classification</a:t>
            </a:r>
            <a:r>
              <a:rPr lang="ru-RU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 age groups (child, youth, adult), absolute age (+</a:t>
            </a:r>
            <a:r>
              <a:rPr lang="ru-RU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/- 5 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years</a:t>
            </a:r>
            <a:r>
              <a:rPr lang="ru-RU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Google Shape;158;p33"/>
          <p:cNvPicPr preferRelativeResize="0"/>
          <p:nvPr/>
        </p:nvPicPr>
        <p:blipFill rotWithShape="1">
          <a:blip r:embed="rId2">
            <a:alphaModFix/>
          </a:blip>
          <a:srcRect l="42709" t="-1731" r="1111" b="1234"/>
          <a:stretch/>
        </p:blipFill>
        <p:spPr>
          <a:xfrm>
            <a:off x="5435600" y="-118534"/>
            <a:ext cx="6756400" cy="6976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841307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344713" y="1213373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Content editor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4713" y="2474893"/>
            <a:ext cx="3930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Designer software used to create dynamic templates with content generation, multiple screens, layers, animations, effects. 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oogle Shape;229;p47"/>
          <p:cNvPicPr preferRelativeResize="0"/>
          <p:nvPr/>
        </p:nvPicPr>
        <p:blipFill rotWithShape="1">
          <a:blip r:embed="rId2">
            <a:alphaModFix/>
          </a:blip>
          <a:srcRect l="34236"/>
          <a:stretch/>
        </p:blipFill>
        <p:spPr>
          <a:xfrm>
            <a:off x="6096000" y="-25"/>
            <a:ext cx="6096000" cy="685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3180261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50164" y="1552040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Effectiveness of digital adds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0164" y="3318639"/>
            <a:ext cx="3930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advertisement is 33% more effective than printed ones. It catch attention, enhance 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nvolvement and overall impression from the advertisement message.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oogle Shape;79;p18"/>
          <p:cNvPicPr preferRelativeResize="0"/>
          <p:nvPr/>
        </p:nvPicPr>
        <p:blipFill rotWithShape="1">
          <a:blip r:embed="rId2">
            <a:alphaModFix/>
          </a:blip>
          <a:srcRect l="62605" t="-6879" r="11701" b="63530"/>
          <a:stretch/>
        </p:blipFill>
        <p:spPr>
          <a:xfrm>
            <a:off x="5618285" y="-1268698"/>
            <a:ext cx="6573715" cy="8126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59186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10728" y="1564902"/>
            <a:ext cx="4572000" cy="2429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081033" y="1951514"/>
            <a:ext cx="4014967" cy="15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defTabSz="914400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PART 2.</a:t>
            </a:r>
          </a:p>
          <a:p>
            <a:pPr marL="0" defTabSz="914400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endParaRPr lang="en-US" sz="3000" dirty="0" smtClean="0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  <a:p>
            <a:pPr marL="0" defTabSz="914400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Prestigio Addreality</a:t>
            </a:r>
            <a:r>
              <a:rPr lang="ru-RU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benefits for technicians </a:t>
            </a:r>
          </a:p>
        </p:txBody>
      </p:sp>
      <p:sp>
        <p:nvSpPr>
          <p:cNvPr id="9" name="Freeform 13"/>
          <p:cNvSpPr>
            <a:spLocks noEditPoints="1"/>
          </p:cNvSpPr>
          <p:nvPr/>
        </p:nvSpPr>
        <p:spPr bwMode="auto">
          <a:xfrm>
            <a:off x="5435321" y="3308244"/>
            <a:ext cx="3412346" cy="2490780"/>
          </a:xfrm>
          <a:custGeom>
            <a:avLst/>
            <a:gdLst>
              <a:gd name="T0" fmla="*/ 141 w 276"/>
              <a:gd name="T1" fmla="*/ 80 h 218"/>
              <a:gd name="T2" fmla="*/ 149 w 276"/>
              <a:gd name="T3" fmla="*/ 84 h 218"/>
              <a:gd name="T4" fmla="*/ 151 w 276"/>
              <a:gd name="T5" fmla="*/ 57 h 218"/>
              <a:gd name="T6" fmla="*/ 143 w 276"/>
              <a:gd name="T7" fmla="*/ 66 h 218"/>
              <a:gd name="T8" fmla="*/ 152 w 276"/>
              <a:gd name="T9" fmla="*/ 53 h 218"/>
              <a:gd name="T10" fmla="*/ 152 w 276"/>
              <a:gd name="T11" fmla="*/ 87 h 218"/>
              <a:gd name="T12" fmla="*/ 137 w 276"/>
              <a:gd name="T13" fmla="*/ 84 h 218"/>
              <a:gd name="T14" fmla="*/ 168 w 276"/>
              <a:gd name="T15" fmla="*/ 51 h 218"/>
              <a:gd name="T16" fmla="*/ 131 w 276"/>
              <a:gd name="T17" fmla="*/ 58 h 218"/>
              <a:gd name="T18" fmla="*/ 155 w 276"/>
              <a:gd name="T19" fmla="*/ 41 h 218"/>
              <a:gd name="T20" fmla="*/ 153 w 276"/>
              <a:gd name="T21" fmla="*/ 97 h 218"/>
              <a:gd name="T22" fmla="*/ 130 w 276"/>
              <a:gd name="T23" fmla="*/ 91 h 218"/>
              <a:gd name="T24" fmla="*/ 142 w 276"/>
              <a:gd name="T25" fmla="*/ 107 h 218"/>
              <a:gd name="T26" fmla="*/ 224 w 276"/>
              <a:gd name="T27" fmla="*/ 158 h 218"/>
              <a:gd name="T28" fmla="*/ 204 w 276"/>
              <a:gd name="T29" fmla="*/ 183 h 218"/>
              <a:gd name="T30" fmla="*/ 131 w 276"/>
              <a:gd name="T31" fmla="*/ 157 h 218"/>
              <a:gd name="T32" fmla="*/ 203 w 276"/>
              <a:gd name="T33" fmla="*/ 158 h 218"/>
              <a:gd name="T34" fmla="*/ 222 w 276"/>
              <a:gd name="T35" fmla="*/ 13 h 218"/>
              <a:gd name="T36" fmla="*/ 39 w 276"/>
              <a:gd name="T37" fmla="*/ 28 h 218"/>
              <a:gd name="T38" fmla="*/ 20 w 276"/>
              <a:gd name="T39" fmla="*/ 147 h 218"/>
              <a:gd name="T40" fmla="*/ 30 w 276"/>
              <a:gd name="T41" fmla="*/ 148 h 218"/>
              <a:gd name="T42" fmla="*/ 23 w 276"/>
              <a:gd name="T43" fmla="*/ 168 h 218"/>
              <a:gd name="T44" fmla="*/ 1 w 276"/>
              <a:gd name="T45" fmla="*/ 146 h 218"/>
              <a:gd name="T46" fmla="*/ 221 w 276"/>
              <a:gd name="T47" fmla="*/ 0 h 218"/>
              <a:gd name="T48" fmla="*/ 240 w 276"/>
              <a:gd name="T49" fmla="*/ 21 h 218"/>
              <a:gd name="T50" fmla="*/ 200 w 276"/>
              <a:gd name="T51" fmla="*/ 183 h 218"/>
              <a:gd name="T52" fmla="*/ 244 w 276"/>
              <a:gd name="T53" fmla="*/ 21 h 218"/>
              <a:gd name="T54" fmla="*/ 247 w 276"/>
              <a:gd name="T55" fmla="*/ 25 h 218"/>
              <a:gd name="T56" fmla="*/ 267 w 276"/>
              <a:gd name="T57" fmla="*/ 158 h 218"/>
              <a:gd name="T58" fmla="*/ 123 w 276"/>
              <a:gd name="T59" fmla="*/ 17 h 218"/>
              <a:gd name="T60" fmla="*/ 135 w 276"/>
              <a:gd name="T61" fmla="*/ 7 h 218"/>
              <a:gd name="T62" fmla="*/ 137 w 276"/>
              <a:gd name="T63" fmla="*/ 12 h 218"/>
              <a:gd name="T64" fmla="*/ 234 w 276"/>
              <a:gd name="T65" fmla="*/ 101 h 218"/>
              <a:gd name="T66" fmla="*/ 253 w 276"/>
              <a:gd name="T67" fmla="*/ 123 h 218"/>
              <a:gd name="T68" fmla="*/ 134 w 276"/>
              <a:gd name="T69" fmla="*/ 139 h 218"/>
              <a:gd name="T70" fmla="*/ 132 w 276"/>
              <a:gd name="T71" fmla="*/ 122 h 218"/>
              <a:gd name="T72" fmla="*/ 125 w 276"/>
              <a:gd name="T73" fmla="*/ 103 h 218"/>
              <a:gd name="T74" fmla="*/ 137 w 276"/>
              <a:gd name="T75" fmla="*/ 65 h 218"/>
              <a:gd name="T76" fmla="*/ 65 w 276"/>
              <a:gd name="T77" fmla="*/ 124 h 218"/>
              <a:gd name="T78" fmla="*/ 74 w 276"/>
              <a:gd name="T79" fmla="*/ 92 h 218"/>
              <a:gd name="T80" fmla="*/ 54 w 276"/>
              <a:gd name="T81" fmla="*/ 109 h 218"/>
              <a:gd name="T82" fmla="*/ 33 w 276"/>
              <a:gd name="T83" fmla="*/ 153 h 218"/>
              <a:gd name="T84" fmla="*/ 12 w 276"/>
              <a:gd name="T85" fmla="*/ 188 h 218"/>
              <a:gd name="T86" fmla="*/ 74 w 276"/>
              <a:gd name="T87" fmla="*/ 197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76" h="218">
                <a:moveTo>
                  <a:pt x="137" y="84"/>
                </a:moveTo>
                <a:cubicBezTo>
                  <a:pt x="140" y="81"/>
                  <a:pt x="140" y="81"/>
                  <a:pt x="140" y="81"/>
                </a:cubicBezTo>
                <a:cubicBezTo>
                  <a:pt x="140" y="81"/>
                  <a:pt x="140" y="80"/>
                  <a:pt x="141" y="80"/>
                </a:cubicBezTo>
                <a:cubicBezTo>
                  <a:pt x="141" y="81"/>
                  <a:pt x="141" y="82"/>
                  <a:pt x="141" y="82"/>
                </a:cubicBezTo>
                <a:cubicBezTo>
                  <a:pt x="141" y="85"/>
                  <a:pt x="143" y="87"/>
                  <a:pt x="144" y="87"/>
                </a:cubicBezTo>
                <a:cubicBezTo>
                  <a:pt x="145" y="87"/>
                  <a:pt x="147" y="86"/>
                  <a:pt x="149" y="84"/>
                </a:cubicBezTo>
                <a:cubicBezTo>
                  <a:pt x="151" y="82"/>
                  <a:pt x="152" y="78"/>
                  <a:pt x="153" y="74"/>
                </a:cubicBezTo>
                <a:cubicBezTo>
                  <a:pt x="154" y="69"/>
                  <a:pt x="155" y="65"/>
                  <a:pt x="154" y="62"/>
                </a:cubicBezTo>
                <a:cubicBezTo>
                  <a:pt x="153" y="59"/>
                  <a:pt x="152" y="58"/>
                  <a:pt x="151" y="57"/>
                </a:cubicBezTo>
                <a:cubicBezTo>
                  <a:pt x="151" y="57"/>
                  <a:pt x="151" y="57"/>
                  <a:pt x="151" y="57"/>
                </a:cubicBezTo>
                <a:cubicBezTo>
                  <a:pt x="149" y="57"/>
                  <a:pt x="148" y="58"/>
                  <a:pt x="146" y="60"/>
                </a:cubicBezTo>
                <a:cubicBezTo>
                  <a:pt x="145" y="62"/>
                  <a:pt x="144" y="64"/>
                  <a:pt x="143" y="66"/>
                </a:cubicBezTo>
                <a:cubicBezTo>
                  <a:pt x="142" y="65"/>
                  <a:pt x="141" y="64"/>
                  <a:pt x="140" y="62"/>
                </a:cubicBezTo>
                <a:cubicBezTo>
                  <a:pt x="141" y="61"/>
                  <a:pt x="142" y="59"/>
                  <a:pt x="143" y="58"/>
                </a:cubicBezTo>
                <a:cubicBezTo>
                  <a:pt x="146" y="54"/>
                  <a:pt x="149" y="53"/>
                  <a:pt x="152" y="53"/>
                </a:cubicBezTo>
                <a:cubicBezTo>
                  <a:pt x="155" y="54"/>
                  <a:pt x="157" y="57"/>
                  <a:pt x="158" y="61"/>
                </a:cubicBezTo>
                <a:cubicBezTo>
                  <a:pt x="159" y="65"/>
                  <a:pt x="158" y="70"/>
                  <a:pt x="157" y="75"/>
                </a:cubicBezTo>
                <a:cubicBezTo>
                  <a:pt x="156" y="79"/>
                  <a:pt x="154" y="84"/>
                  <a:pt x="152" y="87"/>
                </a:cubicBezTo>
                <a:cubicBezTo>
                  <a:pt x="149" y="89"/>
                  <a:pt x="147" y="91"/>
                  <a:pt x="144" y="91"/>
                </a:cubicBezTo>
                <a:cubicBezTo>
                  <a:pt x="144" y="91"/>
                  <a:pt x="143" y="91"/>
                  <a:pt x="143" y="91"/>
                </a:cubicBezTo>
                <a:cubicBezTo>
                  <a:pt x="140" y="90"/>
                  <a:pt x="138" y="88"/>
                  <a:pt x="137" y="84"/>
                </a:cubicBezTo>
                <a:close/>
                <a:moveTo>
                  <a:pt x="156" y="100"/>
                </a:moveTo>
                <a:cubicBezTo>
                  <a:pt x="162" y="94"/>
                  <a:pt x="166" y="86"/>
                  <a:pt x="168" y="77"/>
                </a:cubicBezTo>
                <a:cubicBezTo>
                  <a:pt x="170" y="68"/>
                  <a:pt x="170" y="59"/>
                  <a:pt x="168" y="51"/>
                </a:cubicBezTo>
                <a:cubicBezTo>
                  <a:pt x="166" y="44"/>
                  <a:pt x="162" y="38"/>
                  <a:pt x="156" y="37"/>
                </a:cubicBezTo>
                <a:cubicBezTo>
                  <a:pt x="146" y="35"/>
                  <a:pt x="136" y="44"/>
                  <a:pt x="130" y="58"/>
                </a:cubicBezTo>
                <a:cubicBezTo>
                  <a:pt x="130" y="58"/>
                  <a:pt x="130" y="58"/>
                  <a:pt x="131" y="58"/>
                </a:cubicBezTo>
                <a:cubicBezTo>
                  <a:pt x="132" y="58"/>
                  <a:pt x="133" y="59"/>
                  <a:pt x="134" y="59"/>
                </a:cubicBezTo>
                <a:cubicBezTo>
                  <a:pt x="139" y="48"/>
                  <a:pt x="146" y="41"/>
                  <a:pt x="153" y="41"/>
                </a:cubicBezTo>
                <a:cubicBezTo>
                  <a:pt x="154" y="41"/>
                  <a:pt x="154" y="41"/>
                  <a:pt x="155" y="41"/>
                </a:cubicBezTo>
                <a:cubicBezTo>
                  <a:pt x="159" y="42"/>
                  <a:pt x="163" y="46"/>
                  <a:pt x="164" y="52"/>
                </a:cubicBezTo>
                <a:cubicBezTo>
                  <a:pt x="166" y="59"/>
                  <a:pt x="166" y="68"/>
                  <a:pt x="164" y="76"/>
                </a:cubicBezTo>
                <a:cubicBezTo>
                  <a:pt x="162" y="85"/>
                  <a:pt x="158" y="92"/>
                  <a:pt x="153" y="97"/>
                </a:cubicBezTo>
                <a:cubicBezTo>
                  <a:pt x="149" y="102"/>
                  <a:pt x="144" y="104"/>
                  <a:pt x="140" y="103"/>
                </a:cubicBezTo>
                <a:cubicBezTo>
                  <a:pt x="136" y="102"/>
                  <a:pt x="132" y="98"/>
                  <a:pt x="130" y="92"/>
                </a:cubicBezTo>
                <a:cubicBezTo>
                  <a:pt x="130" y="91"/>
                  <a:pt x="130" y="91"/>
                  <a:pt x="130" y="91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29" y="101"/>
                  <a:pt x="133" y="106"/>
                  <a:pt x="139" y="107"/>
                </a:cubicBezTo>
                <a:cubicBezTo>
                  <a:pt x="140" y="107"/>
                  <a:pt x="141" y="107"/>
                  <a:pt x="142" y="107"/>
                </a:cubicBezTo>
                <a:cubicBezTo>
                  <a:pt x="147" y="107"/>
                  <a:pt x="152" y="105"/>
                  <a:pt x="156" y="100"/>
                </a:cubicBezTo>
                <a:close/>
                <a:moveTo>
                  <a:pt x="267" y="158"/>
                </a:moveTo>
                <a:cubicBezTo>
                  <a:pt x="259" y="164"/>
                  <a:pt x="244" y="163"/>
                  <a:pt x="224" y="158"/>
                </a:cubicBezTo>
                <a:cubicBezTo>
                  <a:pt x="222" y="169"/>
                  <a:pt x="222" y="169"/>
                  <a:pt x="222" y="169"/>
                </a:cubicBezTo>
                <a:cubicBezTo>
                  <a:pt x="221" y="177"/>
                  <a:pt x="214" y="183"/>
                  <a:pt x="205" y="183"/>
                </a:cubicBezTo>
                <a:cubicBezTo>
                  <a:pt x="205" y="183"/>
                  <a:pt x="204" y="183"/>
                  <a:pt x="204" y="183"/>
                </a:cubicBezTo>
                <a:cubicBezTo>
                  <a:pt x="112" y="176"/>
                  <a:pt x="112" y="176"/>
                  <a:pt x="112" y="176"/>
                </a:cubicBezTo>
                <a:cubicBezTo>
                  <a:pt x="117" y="171"/>
                  <a:pt x="122" y="167"/>
                  <a:pt x="124" y="164"/>
                </a:cubicBezTo>
                <a:cubicBezTo>
                  <a:pt x="131" y="157"/>
                  <a:pt x="131" y="157"/>
                  <a:pt x="131" y="157"/>
                </a:cubicBezTo>
                <a:cubicBezTo>
                  <a:pt x="198" y="162"/>
                  <a:pt x="198" y="162"/>
                  <a:pt x="198" y="162"/>
                </a:cubicBezTo>
                <a:cubicBezTo>
                  <a:pt x="199" y="162"/>
                  <a:pt x="199" y="162"/>
                  <a:pt x="199" y="162"/>
                </a:cubicBezTo>
                <a:cubicBezTo>
                  <a:pt x="201" y="162"/>
                  <a:pt x="203" y="160"/>
                  <a:pt x="203" y="158"/>
                </a:cubicBezTo>
                <a:cubicBezTo>
                  <a:pt x="227" y="19"/>
                  <a:pt x="227" y="19"/>
                  <a:pt x="227" y="19"/>
                </a:cubicBezTo>
                <a:cubicBezTo>
                  <a:pt x="227" y="17"/>
                  <a:pt x="226" y="15"/>
                  <a:pt x="226" y="15"/>
                </a:cubicBezTo>
                <a:cubicBezTo>
                  <a:pt x="225" y="14"/>
                  <a:pt x="224" y="13"/>
                  <a:pt x="222" y="13"/>
                </a:cubicBezTo>
                <a:cubicBezTo>
                  <a:pt x="222" y="13"/>
                  <a:pt x="222" y="13"/>
                  <a:pt x="222" y="13"/>
                </a:cubicBezTo>
                <a:cubicBezTo>
                  <a:pt x="43" y="25"/>
                  <a:pt x="43" y="25"/>
                  <a:pt x="43" y="25"/>
                </a:cubicBezTo>
                <a:cubicBezTo>
                  <a:pt x="41" y="25"/>
                  <a:pt x="39" y="26"/>
                  <a:pt x="39" y="28"/>
                </a:cubicBezTo>
                <a:cubicBezTo>
                  <a:pt x="16" y="142"/>
                  <a:pt x="16" y="142"/>
                  <a:pt x="16" y="142"/>
                </a:cubicBezTo>
                <a:cubicBezTo>
                  <a:pt x="15" y="144"/>
                  <a:pt x="16" y="145"/>
                  <a:pt x="16" y="146"/>
                </a:cubicBezTo>
                <a:cubicBezTo>
                  <a:pt x="17" y="146"/>
                  <a:pt x="18" y="147"/>
                  <a:pt x="20" y="147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30" y="148"/>
                  <a:pt x="30" y="148"/>
                  <a:pt x="30" y="148"/>
                </a:cubicBezTo>
                <a:cubicBezTo>
                  <a:pt x="29" y="149"/>
                  <a:pt x="29" y="150"/>
                  <a:pt x="29" y="151"/>
                </a:cubicBezTo>
                <a:cubicBezTo>
                  <a:pt x="28" y="152"/>
                  <a:pt x="28" y="153"/>
                  <a:pt x="28" y="154"/>
                </a:cubicBezTo>
                <a:cubicBezTo>
                  <a:pt x="27" y="160"/>
                  <a:pt x="25" y="164"/>
                  <a:pt x="23" y="168"/>
                </a:cubicBezTo>
                <a:cubicBezTo>
                  <a:pt x="18" y="168"/>
                  <a:pt x="18" y="168"/>
                  <a:pt x="18" y="168"/>
                </a:cubicBezTo>
                <a:cubicBezTo>
                  <a:pt x="13" y="168"/>
                  <a:pt x="8" y="165"/>
                  <a:pt x="5" y="161"/>
                </a:cubicBezTo>
                <a:cubicBezTo>
                  <a:pt x="2" y="157"/>
                  <a:pt x="0" y="152"/>
                  <a:pt x="1" y="146"/>
                </a:cubicBezTo>
                <a:cubicBezTo>
                  <a:pt x="26" y="26"/>
                  <a:pt x="26" y="26"/>
                  <a:pt x="26" y="26"/>
                </a:cubicBezTo>
                <a:cubicBezTo>
                  <a:pt x="27" y="18"/>
                  <a:pt x="34" y="12"/>
                  <a:pt x="42" y="11"/>
                </a:cubicBezTo>
                <a:cubicBezTo>
                  <a:pt x="221" y="0"/>
                  <a:pt x="221" y="0"/>
                  <a:pt x="221" y="0"/>
                </a:cubicBezTo>
                <a:cubicBezTo>
                  <a:pt x="221" y="0"/>
                  <a:pt x="222" y="0"/>
                  <a:pt x="222" y="0"/>
                </a:cubicBezTo>
                <a:cubicBezTo>
                  <a:pt x="228" y="0"/>
                  <a:pt x="233" y="2"/>
                  <a:pt x="236" y="6"/>
                </a:cubicBezTo>
                <a:cubicBezTo>
                  <a:pt x="239" y="10"/>
                  <a:pt x="241" y="16"/>
                  <a:pt x="240" y="21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4" y="176"/>
                  <a:pt x="207" y="182"/>
                  <a:pt x="199" y="182"/>
                </a:cubicBezTo>
                <a:cubicBezTo>
                  <a:pt x="200" y="183"/>
                  <a:pt x="200" y="183"/>
                  <a:pt x="200" y="183"/>
                </a:cubicBezTo>
                <a:cubicBezTo>
                  <a:pt x="201" y="183"/>
                  <a:pt x="201" y="183"/>
                  <a:pt x="201" y="183"/>
                </a:cubicBezTo>
                <a:cubicBezTo>
                  <a:pt x="210" y="183"/>
                  <a:pt x="218" y="176"/>
                  <a:pt x="219" y="168"/>
                </a:cubicBezTo>
                <a:cubicBezTo>
                  <a:pt x="244" y="21"/>
                  <a:pt x="244" y="21"/>
                  <a:pt x="244" y="21"/>
                </a:cubicBezTo>
                <a:cubicBezTo>
                  <a:pt x="245" y="17"/>
                  <a:pt x="244" y="13"/>
                  <a:pt x="242" y="10"/>
                </a:cubicBezTo>
                <a:cubicBezTo>
                  <a:pt x="243" y="10"/>
                  <a:pt x="243" y="11"/>
                  <a:pt x="243" y="11"/>
                </a:cubicBezTo>
                <a:cubicBezTo>
                  <a:pt x="246" y="15"/>
                  <a:pt x="248" y="20"/>
                  <a:pt x="247" y="25"/>
                </a:cubicBezTo>
                <a:cubicBezTo>
                  <a:pt x="236" y="90"/>
                  <a:pt x="236" y="90"/>
                  <a:pt x="236" y="90"/>
                </a:cubicBezTo>
                <a:cubicBezTo>
                  <a:pt x="248" y="101"/>
                  <a:pt x="259" y="113"/>
                  <a:pt x="265" y="123"/>
                </a:cubicBezTo>
                <a:cubicBezTo>
                  <a:pt x="275" y="139"/>
                  <a:pt x="276" y="151"/>
                  <a:pt x="267" y="158"/>
                </a:cubicBezTo>
                <a:close/>
                <a:moveTo>
                  <a:pt x="125" y="8"/>
                </a:moveTo>
                <a:cubicBezTo>
                  <a:pt x="123" y="8"/>
                  <a:pt x="122" y="10"/>
                  <a:pt x="121" y="12"/>
                </a:cubicBezTo>
                <a:cubicBezTo>
                  <a:pt x="121" y="15"/>
                  <a:pt x="122" y="17"/>
                  <a:pt x="123" y="17"/>
                </a:cubicBezTo>
                <a:cubicBezTo>
                  <a:pt x="125" y="17"/>
                  <a:pt x="127" y="15"/>
                  <a:pt x="127" y="13"/>
                </a:cubicBezTo>
                <a:cubicBezTo>
                  <a:pt x="127" y="10"/>
                  <a:pt x="127" y="8"/>
                  <a:pt x="125" y="8"/>
                </a:cubicBezTo>
                <a:close/>
                <a:moveTo>
                  <a:pt x="135" y="7"/>
                </a:moveTo>
                <a:cubicBezTo>
                  <a:pt x="133" y="7"/>
                  <a:pt x="132" y="9"/>
                  <a:pt x="131" y="12"/>
                </a:cubicBezTo>
                <a:cubicBezTo>
                  <a:pt x="131" y="14"/>
                  <a:pt x="132" y="16"/>
                  <a:pt x="133" y="16"/>
                </a:cubicBezTo>
                <a:cubicBezTo>
                  <a:pt x="135" y="17"/>
                  <a:pt x="137" y="15"/>
                  <a:pt x="137" y="12"/>
                </a:cubicBezTo>
                <a:cubicBezTo>
                  <a:pt x="138" y="10"/>
                  <a:pt x="137" y="8"/>
                  <a:pt x="135" y="7"/>
                </a:cubicBezTo>
                <a:close/>
                <a:moveTo>
                  <a:pt x="253" y="123"/>
                </a:moveTo>
                <a:cubicBezTo>
                  <a:pt x="248" y="116"/>
                  <a:pt x="242" y="108"/>
                  <a:pt x="234" y="101"/>
                </a:cubicBezTo>
                <a:cubicBezTo>
                  <a:pt x="226" y="149"/>
                  <a:pt x="226" y="149"/>
                  <a:pt x="226" y="149"/>
                </a:cubicBezTo>
                <a:cubicBezTo>
                  <a:pt x="239" y="153"/>
                  <a:pt x="250" y="153"/>
                  <a:pt x="255" y="149"/>
                </a:cubicBezTo>
                <a:cubicBezTo>
                  <a:pt x="262" y="145"/>
                  <a:pt x="261" y="135"/>
                  <a:pt x="253" y="123"/>
                </a:cubicBezTo>
                <a:close/>
                <a:moveTo>
                  <a:pt x="121" y="161"/>
                </a:moveTo>
                <a:cubicBezTo>
                  <a:pt x="134" y="149"/>
                  <a:pt x="134" y="149"/>
                  <a:pt x="134" y="149"/>
                </a:cubicBezTo>
                <a:cubicBezTo>
                  <a:pt x="136" y="146"/>
                  <a:pt x="136" y="142"/>
                  <a:pt x="134" y="139"/>
                </a:cubicBezTo>
                <a:cubicBezTo>
                  <a:pt x="133" y="138"/>
                  <a:pt x="131" y="137"/>
                  <a:pt x="130" y="137"/>
                </a:cubicBezTo>
                <a:cubicBezTo>
                  <a:pt x="132" y="135"/>
                  <a:pt x="132" y="135"/>
                  <a:pt x="132" y="135"/>
                </a:cubicBezTo>
                <a:cubicBezTo>
                  <a:pt x="136" y="132"/>
                  <a:pt x="136" y="126"/>
                  <a:pt x="132" y="122"/>
                </a:cubicBezTo>
                <a:cubicBezTo>
                  <a:pt x="129" y="118"/>
                  <a:pt x="125" y="116"/>
                  <a:pt x="122" y="120"/>
                </a:cubicBezTo>
                <a:cubicBezTo>
                  <a:pt x="125" y="116"/>
                  <a:pt x="125" y="116"/>
                  <a:pt x="125" y="116"/>
                </a:cubicBezTo>
                <a:cubicBezTo>
                  <a:pt x="128" y="113"/>
                  <a:pt x="128" y="107"/>
                  <a:pt x="125" y="103"/>
                </a:cubicBezTo>
                <a:cubicBezTo>
                  <a:pt x="121" y="100"/>
                  <a:pt x="116" y="100"/>
                  <a:pt x="112" y="103"/>
                </a:cubicBezTo>
                <a:cubicBezTo>
                  <a:pt x="137" y="78"/>
                  <a:pt x="137" y="78"/>
                  <a:pt x="137" y="78"/>
                </a:cubicBezTo>
                <a:cubicBezTo>
                  <a:pt x="141" y="74"/>
                  <a:pt x="141" y="69"/>
                  <a:pt x="137" y="65"/>
                </a:cubicBezTo>
                <a:cubicBezTo>
                  <a:pt x="134" y="61"/>
                  <a:pt x="128" y="61"/>
                  <a:pt x="124" y="65"/>
                </a:cubicBezTo>
                <a:cubicBezTo>
                  <a:pt x="66" y="123"/>
                  <a:pt x="66" y="123"/>
                  <a:pt x="66" y="123"/>
                </a:cubicBezTo>
                <a:cubicBezTo>
                  <a:pt x="66" y="123"/>
                  <a:pt x="66" y="124"/>
                  <a:pt x="65" y="124"/>
                </a:cubicBezTo>
                <a:cubicBezTo>
                  <a:pt x="65" y="124"/>
                  <a:pt x="65" y="124"/>
                  <a:pt x="65" y="12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9" y="99"/>
                  <a:pt x="78" y="94"/>
                  <a:pt x="74" y="92"/>
                </a:cubicBezTo>
                <a:cubicBezTo>
                  <a:pt x="70" y="90"/>
                  <a:pt x="65" y="91"/>
                  <a:pt x="63" y="95"/>
                </a:cubicBezTo>
                <a:cubicBezTo>
                  <a:pt x="55" y="109"/>
                  <a:pt x="55" y="109"/>
                  <a:pt x="55" y="109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0" y="133"/>
                  <a:pt x="40" y="134"/>
                  <a:pt x="40" y="135"/>
                </a:cubicBezTo>
                <a:cubicBezTo>
                  <a:pt x="37" y="140"/>
                  <a:pt x="34" y="146"/>
                  <a:pt x="33" y="153"/>
                </a:cubicBezTo>
                <a:cubicBezTo>
                  <a:pt x="32" y="153"/>
                  <a:pt x="32" y="154"/>
                  <a:pt x="32" y="155"/>
                </a:cubicBezTo>
                <a:cubicBezTo>
                  <a:pt x="29" y="171"/>
                  <a:pt x="20" y="181"/>
                  <a:pt x="19" y="181"/>
                </a:cubicBezTo>
                <a:cubicBezTo>
                  <a:pt x="12" y="188"/>
                  <a:pt x="12" y="188"/>
                  <a:pt x="12" y="188"/>
                </a:cubicBezTo>
                <a:cubicBezTo>
                  <a:pt x="42" y="218"/>
                  <a:pt x="42" y="218"/>
                  <a:pt x="42" y="218"/>
                </a:cubicBezTo>
                <a:cubicBezTo>
                  <a:pt x="47" y="214"/>
                  <a:pt x="47" y="214"/>
                  <a:pt x="47" y="214"/>
                </a:cubicBezTo>
                <a:cubicBezTo>
                  <a:pt x="58" y="203"/>
                  <a:pt x="74" y="197"/>
                  <a:pt x="74" y="197"/>
                </a:cubicBezTo>
                <a:cubicBezTo>
                  <a:pt x="93" y="189"/>
                  <a:pt x="113" y="170"/>
                  <a:pt x="121" y="161"/>
                </a:cubicBezTo>
                <a:close/>
              </a:path>
            </a:pathLst>
          </a:custGeom>
          <a:solidFill>
            <a:srgbClr val="ADB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80860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13"/>
          <p:cNvSpPr/>
          <p:nvPr/>
        </p:nvSpPr>
        <p:spPr>
          <a:xfrm>
            <a:off x="6435642" y="5202315"/>
            <a:ext cx="5756358" cy="1327849"/>
          </a:xfrm>
          <a:prstGeom prst="roundRect">
            <a:avLst>
              <a:gd name="adj" fmla="val 8428"/>
            </a:avLst>
          </a:prstGeom>
          <a:gradFill flip="none" rotWithShape="1">
            <a:gsLst>
              <a:gs pos="0">
                <a:srgbClr val="4B5158"/>
              </a:gs>
              <a:gs pos="100000">
                <a:srgbClr val="636A7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810072" y="954475"/>
            <a:ext cx="7153197" cy="50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There are 2 main sales strategies at Prestigio Solutions</a:t>
            </a:r>
            <a:r>
              <a:rPr lang="ru-RU" sz="1200" b="1" dirty="0" smtClean="0">
                <a:solidFill>
                  <a:schemeClr val="bg1"/>
                </a:solidFill>
              </a:rPr>
              <a:t>: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ru-RU" sz="1200" b="1" i="1" dirty="0" smtClean="0">
                <a:solidFill>
                  <a:schemeClr val="bg1"/>
                </a:solidFill>
              </a:rPr>
              <a:t>1. </a:t>
            </a:r>
            <a:r>
              <a:rPr lang="en-US" sz="1200" b="1" i="1" dirty="0" smtClean="0">
                <a:solidFill>
                  <a:schemeClr val="bg1"/>
                </a:solidFill>
              </a:rPr>
              <a:t>Sales to end customer</a:t>
            </a:r>
            <a:r>
              <a:rPr lang="ru-RU" sz="1200" b="1" i="1" dirty="0" smtClean="0">
                <a:solidFill>
                  <a:schemeClr val="bg1"/>
                </a:solidFill>
              </a:rPr>
              <a:t> (</a:t>
            </a:r>
            <a:r>
              <a:rPr lang="en-US" sz="1200" b="1" i="1" dirty="0" smtClean="0">
                <a:solidFill>
                  <a:schemeClr val="bg1"/>
                </a:solidFill>
              </a:rPr>
              <a:t>6</a:t>
            </a:r>
            <a:r>
              <a:rPr lang="ru-RU" sz="1200" b="1" i="1" dirty="0" smtClean="0">
                <a:solidFill>
                  <a:schemeClr val="bg1"/>
                </a:solidFill>
              </a:rPr>
              <a:t>5</a:t>
            </a:r>
            <a:r>
              <a:rPr lang="en-US" sz="1200" b="1" i="1" dirty="0" smtClean="0">
                <a:solidFill>
                  <a:schemeClr val="bg1"/>
                </a:solidFill>
              </a:rPr>
              <a:t>% of working time should be dedicated to this channel)</a:t>
            </a:r>
          </a:p>
          <a:p>
            <a:endParaRPr lang="ru-RU" sz="1200" b="1" i="1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i="1" dirty="0" smtClean="0">
                <a:solidFill>
                  <a:schemeClr val="bg1"/>
                </a:solidFill>
              </a:rPr>
              <a:t>Advantages</a:t>
            </a:r>
            <a:r>
              <a:rPr lang="ru-RU" sz="1200" i="1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We can influence client’s decision,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We can specify our specification in tender,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We can build relationships with client,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We can influence price, discount and margin.</a:t>
            </a:r>
          </a:p>
          <a:p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i="1" dirty="0" smtClean="0">
                <a:solidFill>
                  <a:schemeClr val="bg1"/>
                </a:solidFill>
              </a:rPr>
              <a:t>Disadvantages</a:t>
            </a:r>
            <a:r>
              <a:rPr lang="ru-RU" sz="1200" i="1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Negotiations with client may be time-consuming,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It may be difficult to find a way to client, find the right decision-maker.</a:t>
            </a:r>
            <a:endParaRPr lang="ru-RU" sz="1200" dirty="0" smtClean="0">
              <a:solidFill>
                <a:schemeClr val="bg1"/>
              </a:solidFill>
            </a:endParaRPr>
          </a:p>
          <a:p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ru-RU" sz="1200" b="1" i="1" dirty="0" smtClean="0">
                <a:solidFill>
                  <a:schemeClr val="bg1"/>
                </a:solidFill>
              </a:rPr>
              <a:t>2. </a:t>
            </a:r>
            <a:r>
              <a:rPr lang="en-US" sz="1200" b="1" i="1" dirty="0" smtClean="0">
                <a:solidFill>
                  <a:schemeClr val="bg1"/>
                </a:solidFill>
              </a:rPr>
              <a:t>Through an intermediate party </a:t>
            </a:r>
            <a:r>
              <a:rPr lang="ru-RU" sz="1200" b="1" i="1" dirty="0" smtClean="0">
                <a:solidFill>
                  <a:schemeClr val="bg1"/>
                </a:solidFill>
              </a:rPr>
              <a:t>(</a:t>
            </a:r>
            <a:r>
              <a:rPr lang="en-US" sz="1200" b="1" i="1" dirty="0" smtClean="0">
                <a:solidFill>
                  <a:schemeClr val="bg1"/>
                </a:solidFill>
              </a:rPr>
              <a:t>integrator</a:t>
            </a:r>
            <a:r>
              <a:rPr lang="ru-RU" sz="1200" b="1" i="1" dirty="0" smtClean="0">
                <a:solidFill>
                  <a:schemeClr val="bg1"/>
                </a:solidFill>
              </a:rPr>
              <a:t>/</a:t>
            </a:r>
            <a:r>
              <a:rPr lang="en-US" sz="1200" b="1" i="1" dirty="0" smtClean="0">
                <a:solidFill>
                  <a:schemeClr val="bg1"/>
                </a:solidFill>
              </a:rPr>
              <a:t>partner</a:t>
            </a:r>
            <a:r>
              <a:rPr lang="ru-RU" sz="1200" b="1" i="1" dirty="0" smtClean="0">
                <a:solidFill>
                  <a:schemeClr val="bg1"/>
                </a:solidFill>
              </a:rPr>
              <a:t>)</a:t>
            </a:r>
            <a:r>
              <a:rPr lang="en-US" sz="1200" b="1" i="1" dirty="0" smtClean="0">
                <a:solidFill>
                  <a:schemeClr val="bg1"/>
                </a:solidFill>
              </a:rPr>
              <a:t> </a:t>
            </a:r>
            <a:r>
              <a:rPr lang="ru-RU" sz="1200" b="1" i="1" dirty="0" smtClean="0">
                <a:solidFill>
                  <a:schemeClr val="bg1"/>
                </a:solidFill>
              </a:rPr>
              <a:t>(</a:t>
            </a:r>
            <a:r>
              <a:rPr lang="en-US" sz="1200" b="1" i="1" dirty="0" smtClean="0">
                <a:solidFill>
                  <a:schemeClr val="bg1"/>
                </a:solidFill>
              </a:rPr>
              <a:t>3</a:t>
            </a:r>
            <a:r>
              <a:rPr lang="ru-RU" sz="1200" b="1" i="1" dirty="0" smtClean="0">
                <a:solidFill>
                  <a:schemeClr val="bg1"/>
                </a:solidFill>
              </a:rPr>
              <a:t>5</a:t>
            </a:r>
            <a:r>
              <a:rPr lang="en-US" sz="1200" b="1" i="1" dirty="0" smtClean="0">
                <a:solidFill>
                  <a:schemeClr val="bg1"/>
                </a:solidFill>
              </a:rPr>
              <a:t>% of working time should be dedicated to this channel)</a:t>
            </a:r>
          </a:p>
          <a:p>
            <a:endParaRPr lang="ru-RU" sz="1200" b="1" i="1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i="1" dirty="0" smtClean="0">
                <a:solidFill>
                  <a:schemeClr val="bg1"/>
                </a:solidFill>
              </a:rPr>
              <a:t>Advantages</a:t>
            </a:r>
            <a:r>
              <a:rPr lang="ru-RU" sz="1200" i="1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Time saving</a:t>
            </a:r>
            <a:r>
              <a:rPr lang="ru-RU" sz="1200" dirty="0" smtClean="0">
                <a:solidFill>
                  <a:schemeClr val="bg1"/>
                </a:solidFill>
              </a:rPr>
              <a:t> -  </a:t>
            </a:r>
            <a:r>
              <a:rPr lang="en-US" sz="1200" dirty="0" smtClean="0">
                <a:solidFill>
                  <a:schemeClr val="bg1"/>
                </a:solidFill>
              </a:rPr>
              <a:t>an intermediate party communicates with client,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An intermediate party has client’s contacts,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Client’s needs are known, we may propose our solution already.</a:t>
            </a:r>
          </a:p>
          <a:p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i="1" dirty="0" smtClean="0">
                <a:solidFill>
                  <a:schemeClr val="bg1"/>
                </a:solidFill>
              </a:rPr>
              <a:t>Disadvantages</a:t>
            </a:r>
            <a:r>
              <a:rPr lang="ru-RU" sz="1200" i="1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An intermediate party may choose another solution provider,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We can not influence clients</a:t>
            </a:r>
            <a:r>
              <a:rPr lang="ru-RU" sz="1200" dirty="0" smtClean="0">
                <a:solidFill>
                  <a:schemeClr val="bg1"/>
                </a:solidFill>
              </a:rPr>
              <a:t> (</a:t>
            </a:r>
            <a:r>
              <a:rPr lang="en-US" sz="1200" dirty="0" smtClean="0">
                <a:solidFill>
                  <a:schemeClr val="bg1"/>
                </a:solidFill>
              </a:rPr>
              <a:t>create wants</a:t>
            </a:r>
            <a:r>
              <a:rPr lang="ru-RU" sz="1200" dirty="0" smtClean="0">
                <a:solidFill>
                  <a:schemeClr val="bg1"/>
                </a:solidFill>
              </a:rPr>
              <a:t>, </a:t>
            </a:r>
            <a:r>
              <a:rPr lang="en-US" sz="1200" dirty="0" smtClean="0">
                <a:solidFill>
                  <a:schemeClr val="bg1"/>
                </a:solidFill>
              </a:rPr>
              <a:t>handle objections</a:t>
            </a:r>
            <a:r>
              <a:rPr lang="ru-RU" sz="1200" dirty="0" smtClean="0">
                <a:solidFill>
                  <a:schemeClr val="bg1"/>
                </a:solidFill>
              </a:rPr>
              <a:t>)</a:t>
            </a:r>
            <a:r>
              <a:rPr lang="en-US" sz="1200" dirty="0" smtClean="0">
                <a:solidFill>
                  <a:schemeClr val="bg1"/>
                </a:solidFill>
              </a:rPr>
              <a:t>,</a:t>
            </a:r>
            <a:endParaRPr lang="ru-RU" sz="12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Usually it is a low-margin deal.</a:t>
            </a:r>
            <a:endParaRPr lang="ru-RU" sz="1200" dirty="0" smtClean="0">
              <a:solidFill>
                <a:schemeClr val="bg1"/>
              </a:solidFill>
            </a:endParaRPr>
          </a:p>
          <a:p>
            <a:endParaRPr lang="ru-RU" sz="1200" dirty="0" smtClean="0">
              <a:solidFill>
                <a:schemeClr val="bg1"/>
              </a:solidFill>
            </a:endParaRPr>
          </a:p>
          <a:p>
            <a:endParaRPr lang="ru-RU" sz="1200" dirty="0" smtClean="0">
              <a:solidFill>
                <a:schemeClr val="bg1"/>
              </a:solidFill>
            </a:endParaRPr>
          </a:p>
          <a:p>
            <a:endParaRPr lang="ru-RU" sz="1200" dirty="0" smtClean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810072" y="118779"/>
            <a:ext cx="9047163" cy="85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692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 defTabSz="914400">
              <a:lnSpc>
                <a:spcPct val="90000"/>
              </a:lnSpc>
            </a:pPr>
            <a:r>
              <a:rPr lang="en-US" sz="32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Sales strategy</a:t>
            </a:r>
            <a:endParaRPr lang="en-US" sz="32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596" y="1708098"/>
            <a:ext cx="4108404" cy="2740594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827983" y="5421505"/>
            <a:ext cx="5145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*If the tender already exist &amp; announced – means some one already wrote requirements there. </a:t>
            </a:r>
          </a:p>
          <a:p>
            <a:r>
              <a:rPr lang="en-US" sz="12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*You have 0.1% chance to win the tender which not belong to you, don’t spend more than 1% of your time for it.</a:t>
            </a:r>
            <a:endParaRPr lang="ru-RU" sz="12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93739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323483" y="1222165"/>
            <a:ext cx="8002769" cy="108955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Inbuilt device status and content </a:t>
            </a:r>
            <a:endParaRPr lang="en-US" sz="3000" dirty="0" smtClean="0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monitoring </a:t>
            </a:r>
            <a:r>
              <a:rPr lang="en-US" sz="30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63098" y="2448516"/>
            <a:ext cx="51680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online statuses of all connected devices. Be aware if the content is really run. 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need to install 3</a:t>
            </a:r>
            <a:r>
              <a:rPr lang="en-US" sz="1400" baseline="30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party monitoring system, get all information and notifications from one place. 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full statistics regarding work and usage of the devices and content.  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Google Shape;174;p36"/>
          <p:cNvPicPr preferRelativeResize="0"/>
          <p:nvPr/>
        </p:nvPicPr>
        <p:blipFill rotWithShape="1">
          <a:blip r:embed="rId2">
            <a:alphaModFix/>
          </a:blip>
          <a:srcRect t="-1" r="43395" b="273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802541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763098" y="1213373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Remote control of devices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63097" y="2448516"/>
            <a:ext cx="47636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 different types of devices from one place</a:t>
            </a:r>
            <a:r>
              <a:rPr lang="ru-RU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send commands manually or by schedule. 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have presets of commands for device, software player, content, project.  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devices to control them even more easily. 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oogle Shape;239;p49"/>
          <p:cNvPicPr preferRelativeResize="0"/>
          <p:nvPr/>
        </p:nvPicPr>
        <p:blipFill rotWithShape="1">
          <a:blip r:embed="rId2">
            <a:alphaModFix/>
          </a:blip>
          <a:srcRect l="53541" t="-247" r="-972" b="247"/>
          <a:stretch/>
        </p:blipFill>
        <p:spPr>
          <a:xfrm>
            <a:off x="0" y="-25"/>
            <a:ext cx="5782778" cy="685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65720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253144" y="1055112"/>
            <a:ext cx="8002769" cy="108955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Integration with LDAP and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open API for integration with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internal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53144" y="2791417"/>
            <a:ext cx="5457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can use inbuilt group access policies or LDAP for easy integration with your Active Directory.</a:t>
            </a:r>
            <a:b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API is available to integrate with internal Databases and services for automation and more functionality. </a:t>
            </a:r>
          </a:p>
        </p:txBody>
      </p:sp>
      <p:pic>
        <p:nvPicPr>
          <p:cNvPr id="6" name="Google Shape;377;p69"/>
          <p:cNvPicPr preferRelativeResize="0"/>
          <p:nvPr/>
        </p:nvPicPr>
        <p:blipFill rotWithShape="1">
          <a:blip r:embed="rId2">
            <a:alphaModFix/>
          </a:blip>
          <a:srcRect l="47244" t="128"/>
          <a:stretch/>
        </p:blipFill>
        <p:spPr>
          <a:xfrm>
            <a:off x="0" y="0"/>
            <a:ext cx="5890846" cy="6849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451409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763098" y="1213373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Templates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63098" y="2448516"/>
            <a:ext cx="3930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Built-in interactive templates allow you to create rich and focusing campaigns for any need.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oogle Shape;234;p48"/>
          <p:cNvPicPr preferRelativeResize="0"/>
          <p:nvPr/>
        </p:nvPicPr>
        <p:blipFill rotWithShape="1">
          <a:blip r:embed="rId2">
            <a:alphaModFix/>
          </a:blip>
          <a:srcRect r="50209" b="-737"/>
          <a:stretch/>
        </p:blipFill>
        <p:spPr>
          <a:xfrm>
            <a:off x="9770" y="0"/>
            <a:ext cx="6070599" cy="6908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37795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763098" y="1213373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Network management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63098" y="2448516"/>
            <a:ext cx="3930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Add, edit and remove platform user roles, including the ability to turn on</a:t>
            </a:r>
            <a:r>
              <a:rPr lang="ru-RU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 access to individual platform features.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oogle Shape;244;p50"/>
          <p:cNvPicPr preferRelativeResize="0"/>
          <p:nvPr/>
        </p:nvPicPr>
        <p:blipFill rotWithShape="1">
          <a:blip r:embed="rId2">
            <a:alphaModFix/>
          </a:blip>
          <a:srcRect l="53889" t="-2348"/>
          <a:stretch/>
        </p:blipFill>
        <p:spPr>
          <a:xfrm>
            <a:off x="0" y="-161066"/>
            <a:ext cx="5750169" cy="7019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449991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6754632" y="874706"/>
            <a:ext cx="4877592" cy="1279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GDPR compliant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79464" y="2521059"/>
            <a:ext cx="4448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collect and enrich data with the help of own depersonalized Face Recognition neuro network, that ensures full compliance with the GDPR requirements.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oogle Shape;209;p43"/>
          <p:cNvPicPr preferRelativeResize="0"/>
          <p:nvPr/>
        </p:nvPicPr>
        <p:blipFill rotWithShape="1">
          <a:blip r:embed="rId2">
            <a:alphaModFix/>
          </a:blip>
          <a:srcRect l="48543" t="492" r="-1"/>
          <a:stretch/>
        </p:blipFill>
        <p:spPr>
          <a:xfrm>
            <a:off x="0" y="0"/>
            <a:ext cx="62738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363131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9930" y="1444946"/>
            <a:ext cx="4572000" cy="242993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081033" y="1813246"/>
            <a:ext cx="4014967" cy="15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Part </a:t>
            </a:r>
            <a:r>
              <a:rPr lang="ru-RU" sz="28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. Proven Success Stories</a:t>
            </a:r>
          </a:p>
        </p:txBody>
      </p:sp>
      <p:sp>
        <p:nvSpPr>
          <p:cNvPr id="5" name="Freeform 42"/>
          <p:cNvSpPr>
            <a:spLocks noEditPoints="1"/>
          </p:cNvSpPr>
          <p:nvPr/>
        </p:nvSpPr>
        <p:spPr bwMode="auto">
          <a:xfrm>
            <a:off x="5406920" y="3266151"/>
            <a:ext cx="3152880" cy="2127114"/>
          </a:xfrm>
          <a:custGeom>
            <a:avLst/>
            <a:gdLst>
              <a:gd name="T0" fmla="*/ 4 w 200"/>
              <a:gd name="T1" fmla="*/ 2 h 142"/>
              <a:gd name="T2" fmla="*/ 0 w 200"/>
              <a:gd name="T3" fmla="*/ 8 h 142"/>
              <a:gd name="T4" fmla="*/ 0 w 200"/>
              <a:gd name="T5" fmla="*/ 136 h 142"/>
              <a:gd name="T6" fmla="*/ 5 w 200"/>
              <a:gd name="T7" fmla="*/ 141 h 142"/>
              <a:gd name="T8" fmla="*/ 100 w 200"/>
              <a:gd name="T9" fmla="*/ 142 h 142"/>
              <a:gd name="T10" fmla="*/ 195 w 200"/>
              <a:gd name="T11" fmla="*/ 141 h 142"/>
              <a:gd name="T12" fmla="*/ 200 w 200"/>
              <a:gd name="T13" fmla="*/ 136 h 142"/>
              <a:gd name="T14" fmla="*/ 200 w 200"/>
              <a:gd name="T15" fmla="*/ 7 h 142"/>
              <a:gd name="T16" fmla="*/ 195 w 200"/>
              <a:gd name="T17" fmla="*/ 1 h 142"/>
              <a:gd name="T18" fmla="*/ 104 w 200"/>
              <a:gd name="T19" fmla="*/ 0 h 142"/>
              <a:gd name="T20" fmla="*/ 117 w 200"/>
              <a:gd name="T21" fmla="*/ 13 h 142"/>
              <a:gd name="T22" fmla="*/ 100 w 200"/>
              <a:gd name="T23" fmla="*/ 15 h 142"/>
              <a:gd name="T24" fmla="*/ 100 w 200"/>
              <a:gd name="T25" fmla="*/ 12 h 142"/>
              <a:gd name="T26" fmla="*/ 179 w 200"/>
              <a:gd name="T27" fmla="*/ 69 h 142"/>
              <a:gd name="T28" fmla="*/ 100 w 200"/>
              <a:gd name="T29" fmla="*/ 114 h 142"/>
              <a:gd name="T30" fmla="*/ 22 w 200"/>
              <a:gd name="T31" fmla="*/ 69 h 142"/>
              <a:gd name="T32" fmla="*/ 100 w 200"/>
              <a:gd name="T33" fmla="*/ 25 h 142"/>
              <a:gd name="T34" fmla="*/ 179 w 200"/>
              <a:gd name="T35" fmla="*/ 69 h 142"/>
              <a:gd name="T36" fmla="*/ 59 w 200"/>
              <a:gd name="T37" fmla="*/ 130 h 142"/>
              <a:gd name="T38" fmla="*/ 52 w 200"/>
              <a:gd name="T39" fmla="*/ 125 h 142"/>
              <a:gd name="T40" fmla="*/ 88 w 200"/>
              <a:gd name="T41" fmla="*/ 125 h 142"/>
              <a:gd name="T42" fmla="*/ 82 w 200"/>
              <a:gd name="T43" fmla="*/ 131 h 142"/>
              <a:gd name="T44" fmla="*/ 82 w 200"/>
              <a:gd name="T45" fmla="*/ 125 h 142"/>
              <a:gd name="T46" fmla="*/ 118 w 200"/>
              <a:gd name="T47" fmla="*/ 125 h 142"/>
              <a:gd name="T48" fmla="*/ 112 w 200"/>
              <a:gd name="T49" fmla="*/ 131 h 142"/>
              <a:gd name="T50" fmla="*/ 116 w 200"/>
              <a:gd name="T51" fmla="*/ 124 h 142"/>
              <a:gd name="T52" fmla="*/ 148 w 200"/>
              <a:gd name="T53" fmla="*/ 125 h 142"/>
              <a:gd name="T54" fmla="*/ 143 w 200"/>
              <a:gd name="T55" fmla="*/ 132 h 142"/>
              <a:gd name="T56" fmla="*/ 148 w 200"/>
              <a:gd name="T57" fmla="*/ 125 h 142"/>
              <a:gd name="T58" fmla="*/ 145 w 200"/>
              <a:gd name="T59" fmla="*/ 44 h 142"/>
              <a:gd name="T60" fmla="*/ 140 w 200"/>
              <a:gd name="T61" fmla="*/ 58 h 142"/>
              <a:gd name="T62" fmla="*/ 146 w 200"/>
              <a:gd name="T63" fmla="*/ 59 h 142"/>
              <a:gd name="T64" fmla="*/ 144 w 200"/>
              <a:gd name="T65" fmla="*/ 68 h 142"/>
              <a:gd name="T66" fmla="*/ 147 w 200"/>
              <a:gd name="T67" fmla="*/ 73 h 142"/>
              <a:gd name="T68" fmla="*/ 151 w 200"/>
              <a:gd name="T69" fmla="*/ 59 h 142"/>
              <a:gd name="T70" fmla="*/ 158 w 200"/>
              <a:gd name="T71" fmla="*/ 59 h 142"/>
              <a:gd name="T72" fmla="*/ 150 w 200"/>
              <a:gd name="T73" fmla="*/ 34 h 142"/>
              <a:gd name="T74" fmla="*/ 74 w 200"/>
              <a:gd name="T75" fmla="*/ 77 h 142"/>
              <a:gd name="T76" fmla="*/ 85 w 200"/>
              <a:gd name="T77" fmla="*/ 80 h 142"/>
              <a:gd name="T78" fmla="*/ 91 w 200"/>
              <a:gd name="T79" fmla="*/ 77 h 142"/>
              <a:gd name="T80" fmla="*/ 75 w 200"/>
              <a:gd name="T81" fmla="*/ 74 h 142"/>
              <a:gd name="T82" fmla="*/ 50 w 200"/>
              <a:gd name="T83" fmla="*/ 83 h 142"/>
              <a:gd name="T84" fmla="*/ 64 w 200"/>
              <a:gd name="T85" fmla="*/ 79 h 142"/>
              <a:gd name="T86" fmla="*/ 59 w 200"/>
              <a:gd name="T87" fmla="*/ 76 h 142"/>
              <a:gd name="T88" fmla="*/ 103 w 200"/>
              <a:gd name="T89" fmla="*/ 86 h 142"/>
              <a:gd name="T90" fmla="*/ 115 w 200"/>
              <a:gd name="T91" fmla="*/ 89 h 142"/>
              <a:gd name="T92" fmla="*/ 111 w 200"/>
              <a:gd name="T93" fmla="*/ 84 h 142"/>
              <a:gd name="T94" fmla="*/ 99 w 200"/>
              <a:gd name="T95" fmla="*/ 81 h 142"/>
              <a:gd name="T96" fmla="*/ 135 w 200"/>
              <a:gd name="T97" fmla="*/ 82 h 142"/>
              <a:gd name="T98" fmla="*/ 124 w 200"/>
              <a:gd name="T99" fmla="*/ 89 h 142"/>
              <a:gd name="T100" fmla="*/ 139 w 200"/>
              <a:gd name="T101" fmla="*/ 86 h 142"/>
              <a:gd name="T102" fmla="*/ 137 w 200"/>
              <a:gd name="T103" fmla="*/ 81 h 142"/>
              <a:gd name="T104" fmla="*/ 37 w 200"/>
              <a:gd name="T105" fmla="*/ 105 h 142"/>
              <a:gd name="T106" fmla="*/ 42 w 200"/>
              <a:gd name="T107" fmla="*/ 104 h 142"/>
              <a:gd name="T108" fmla="*/ 45 w 200"/>
              <a:gd name="T109" fmla="*/ 9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0" h="142">
                <a:moveTo>
                  <a:pt x="10" y="0"/>
                </a:moveTo>
                <a:cubicBezTo>
                  <a:pt x="6" y="0"/>
                  <a:pt x="6" y="1"/>
                  <a:pt x="4" y="2"/>
                </a:cubicBezTo>
                <a:cubicBezTo>
                  <a:pt x="3" y="2"/>
                  <a:pt x="2" y="3"/>
                  <a:pt x="1" y="5"/>
                </a:cubicBezTo>
                <a:cubicBezTo>
                  <a:pt x="0" y="8"/>
                  <a:pt x="0" y="8"/>
                  <a:pt x="0" y="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136"/>
                  <a:pt x="0" y="136"/>
                  <a:pt x="0" y="136"/>
                </a:cubicBezTo>
                <a:cubicBezTo>
                  <a:pt x="1" y="138"/>
                  <a:pt x="1" y="138"/>
                  <a:pt x="1" y="138"/>
                </a:cubicBezTo>
                <a:cubicBezTo>
                  <a:pt x="2" y="139"/>
                  <a:pt x="3" y="140"/>
                  <a:pt x="5" y="141"/>
                </a:cubicBezTo>
                <a:cubicBezTo>
                  <a:pt x="7" y="142"/>
                  <a:pt x="7" y="142"/>
                  <a:pt x="7" y="142"/>
                </a:cubicBezTo>
                <a:cubicBezTo>
                  <a:pt x="100" y="142"/>
                  <a:pt x="100" y="142"/>
                  <a:pt x="100" y="142"/>
                </a:cubicBezTo>
                <a:cubicBezTo>
                  <a:pt x="194" y="142"/>
                  <a:pt x="194" y="142"/>
                  <a:pt x="194" y="142"/>
                </a:cubicBezTo>
                <a:cubicBezTo>
                  <a:pt x="195" y="141"/>
                  <a:pt x="195" y="141"/>
                  <a:pt x="195" y="141"/>
                </a:cubicBezTo>
                <a:cubicBezTo>
                  <a:pt x="196" y="140"/>
                  <a:pt x="198" y="139"/>
                  <a:pt x="199" y="138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71"/>
                  <a:pt x="200" y="71"/>
                  <a:pt x="200" y="71"/>
                </a:cubicBezTo>
                <a:cubicBezTo>
                  <a:pt x="200" y="7"/>
                  <a:pt x="200" y="7"/>
                  <a:pt x="200" y="7"/>
                </a:cubicBezTo>
                <a:cubicBezTo>
                  <a:pt x="199" y="4"/>
                  <a:pt x="199" y="4"/>
                  <a:pt x="199" y="4"/>
                </a:cubicBezTo>
                <a:cubicBezTo>
                  <a:pt x="198" y="3"/>
                  <a:pt x="197" y="2"/>
                  <a:pt x="195" y="1"/>
                </a:cubicBezTo>
                <a:cubicBezTo>
                  <a:pt x="194" y="0"/>
                  <a:pt x="194" y="0"/>
                  <a:pt x="19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55" y="0"/>
                  <a:pt x="12" y="0"/>
                  <a:pt x="10" y="0"/>
                </a:cubicBezTo>
                <a:close/>
                <a:moveTo>
                  <a:pt x="117" y="13"/>
                </a:moveTo>
                <a:cubicBezTo>
                  <a:pt x="117" y="14"/>
                  <a:pt x="117" y="14"/>
                  <a:pt x="117" y="15"/>
                </a:cubicBezTo>
                <a:cubicBezTo>
                  <a:pt x="116" y="15"/>
                  <a:pt x="115" y="15"/>
                  <a:pt x="100" y="15"/>
                </a:cubicBezTo>
                <a:cubicBezTo>
                  <a:pt x="84" y="15"/>
                  <a:pt x="83" y="15"/>
                  <a:pt x="83" y="14"/>
                </a:cubicBezTo>
                <a:cubicBezTo>
                  <a:pt x="83" y="12"/>
                  <a:pt x="84" y="12"/>
                  <a:pt x="100" y="12"/>
                </a:cubicBezTo>
                <a:cubicBezTo>
                  <a:pt x="115" y="12"/>
                  <a:pt x="116" y="12"/>
                  <a:pt x="117" y="13"/>
                </a:cubicBezTo>
                <a:close/>
                <a:moveTo>
                  <a:pt x="179" y="69"/>
                </a:moveTo>
                <a:cubicBezTo>
                  <a:pt x="179" y="114"/>
                  <a:pt x="179" y="114"/>
                  <a:pt x="179" y="114"/>
                </a:cubicBezTo>
                <a:cubicBezTo>
                  <a:pt x="100" y="114"/>
                  <a:pt x="100" y="114"/>
                  <a:pt x="100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69"/>
                  <a:pt x="22" y="69"/>
                  <a:pt x="22" y="69"/>
                </a:cubicBezTo>
                <a:cubicBezTo>
                  <a:pt x="22" y="25"/>
                  <a:pt x="22" y="25"/>
                  <a:pt x="22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79" y="25"/>
                  <a:pt x="179" y="25"/>
                  <a:pt x="179" y="25"/>
                </a:cubicBezTo>
                <a:cubicBezTo>
                  <a:pt x="179" y="69"/>
                  <a:pt x="179" y="69"/>
                  <a:pt x="179" y="69"/>
                </a:cubicBezTo>
                <a:close/>
                <a:moveTo>
                  <a:pt x="57" y="124"/>
                </a:moveTo>
                <a:cubicBezTo>
                  <a:pt x="59" y="125"/>
                  <a:pt x="60" y="127"/>
                  <a:pt x="59" y="130"/>
                </a:cubicBezTo>
                <a:cubicBezTo>
                  <a:pt x="57" y="133"/>
                  <a:pt x="52" y="133"/>
                  <a:pt x="51" y="130"/>
                </a:cubicBezTo>
                <a:cubicBezTo>
                  <a:pt x="51" y="127"/>
                  <a:pt x="51" y="126"/>
                  <a:pt x="52" y="125"/>
                </a:cubicBezTo>
                <a:cubicBezTo>
                  <a:pt x="54" y="123"/>
                  <a:pt x="55" y="123"/>
                  <a:pt x="57" y="124"/>
                </a:cubicBezTo>
                <a:close/>
                <a:moveTo>
                  <a:pt x="88" y="125"/>
                </a:moveTo>
                <a:cubicBezTo>
                  <a:pt x="91" y="127"/>
                  <a:pt x="89" y="132"/>
                  <a:pt x="85" y="132"/>
                </a:cubicBezTo>
                <a:cubicBezTo>
                  <a:pt x="84" y="132"/>
                  <a:pt x="83" y="132"/>
                  <a:pt x="82" y="131"/>
                </a:cubicBezTo>
                <a:cubicBezTo>
                  <a:pt x="81" y="130"/>
                  <a:pt x="81" y="129"/>
                  <a:pt x="81" y="128"/>
                </a:cubicBezTo>
                <a:cubicBezTo>
                  <a:pt x="81" y="126"/>
                  <a:pt x="81" y="126"/>
                  <a:pt x="82" y="125"/>
                </a:cubicBezTo>
                <a:cubicBezTo>
                  <a:pt x="84" y="123"/>
                  <a:pt x="86" y="123"/>
                  <a:pt x="88" y="125"/>
                </a:cubicBezTo>
                <a:close/>
                <a:moveTo>
                  <a:pt x="118" y="125"/>
                </a:moveTo>
                <a:cubicBezTo>
                  <a:pt x="120" y="126"/>
                  <a:pt x="120" y="128"/>
                  <a:pt x="119" y="130"/>
                </a:cubicBezTo>
                <a:cubicBezTo>
                  <a:pt x="118" y="132"/>
                  <a:pt x="115" y="133"/>
                  <a:pt x="112" y="131"/>
                </a:cubicBezTo>
                <a:cubicBezTo>
                  <a:pt x="110" y="129"/>
                  <a:pt x="110" y="126"/>
                  <a:pt x="112" y="125"/>
                </a:cubicBezTo>
                <a:cubicBezTo>
                  <a:pt x="114" y="124"/>
                  <a:pt x="114" y="123"/>
                  <a:pt x="116" y="124"/>
                </a:cubicBezTo>
                <a:cubicBezTo>
                  <a:pt x="116" y="124"/>
                  <a:pt x="118" y="124"/>
                  <a:pt x="118" y="125"/>
                </a:cubicBezTo>
                <a:close/>
                <a:moveTo>
                  <a:pt x="148" y="125"/>
                </a:moveTo>
                <a:cubicBezTo>
                  <a:pt x="150" y="126"/>
                  <a:pt x="150" y="128"/>
                  <a:pt x="149" y="130"/>
                </a:cubicBezTo>
                <a:cubicBezTo>
                  <a:pt x="148" y="132"/>
                  <a:pt x="145" y="133"/>
                  <a:pt x="143" y="132"/>
                </a:cubicBezTo>
                <a:cubicBezTo>
                  <a:pt x="142" y="131"/>
                  <a:pt x="141" y="130"/>
                  <a:pt x="141" y="128"/>
                </a:cubicBezTo>
                <a:cubicBezTo>
                  <a:pt x="141" y="124"/>
                  <a:pt x="145" y="122"/>
                  <a:pt x="148" y="125"/>
                </a:cubicBezTo>
                <a:close/>
                <a:moveTo>
                  <a:pt x="150" y="34"/>
                </a:moveTo>
                <a:cubicBezTo>
                  <a:pt x="150" y="35"/>
                  <a:pt x="148" y="39"/>
                  <a:pt x="145" y="44"/>
                </a:cubicBezTo>
                <a:cubicBezTo>
                  <a:pt x="143" y="49"/>
                  <a:pt x="141" y="55"/>
                  <a:pt x="140" y="56"/>
                </a:cubicBezTo>
                <a:cubicBezTo>
                  <a:pt x="140" y="57"/>
                  <a:pt x="139" y="58"/>
                  <a:pt x="140" y="58"/>
                </a:cubicBezTo>
                <a:cubicBezTo>
                  <a:pt x="140" y="58"/>
                  <a:pt x="141" y="59"/>
                  <a:pt x="143" y="59"/>
                </a:cubicBezTo>
                <a:cubicBezTo>
                  <a:pt x="146" y="59"/>
                  <a:pt x="146" y="59"/>
                  <a:pt x="146" y="59"/>
                </a:cubicBezTo>
                <a:cubicBezTo>
                  <a:pt x="145" y="61"/>
                  <a:pt x="145" y="61"/>
                  <a:pt x="145" y="61"/>
                </a:cubicBezTo>
                <a:cubicBezTo>
                  <a:pt x="145" y="63"/>
                  <a:pt x="145" y="66"/>
                  <a:pt x="144" y="68"/>
                </a:cubicBezTo>
                <a:cubicBezTo>
                  <a:pt x="144" y="70"/>
                  <a:pt x="143" y="72"/>
                  <a:pt x="143" y="73"/>
                </a:cubicBezTo>
                <a:cubicBezTo>
                  <a:pt x="143" y="74"/>
                  <a:pt x="146" y="75"/>
                  <a:pt x="147" y="73"/>
                </a:cubicBezTo>
                <a:cubicBezTo>
                  <a:pt x="148" y="72"/>
                  <a:pt x="150" y="65"/>
                  <a:pt x="150" y="62"/>
                </a:cubicBezTo>
                <a:cubicBezTo>
                  <a:pt x="151" y="59"/>
                  <a:pt x="151" y="59"/>
                  <a:pt x="151" y="59"/>
                </a:cubicBezTo>
                <a:cubicBezTo>
                  <a:pt x="154" y="59"/>
                  <a:pt x="154" y="59"/>
                  <a:pt x="154" y="59"/>
                </a:cubicBezTo>
                <a:cubicBezTo>
                  <a:pt x="157" y="59"/>
                  <a:pt x="158" y="59"/>
                  <a:pt x="158" y="59"/>
                </a:cubicBezTo>
                <a:cubicBezTo>
                  <a:pt x="158" y="58"/>
                  <a:pt x="156" y="52"/>
                  <a:pt x="154" y="46"/>
                </a:cubicBezTo>
                <a:cubicBezTo>
                  <a:pt x="151" y="35"/>
                  <a:pt x="151" y="34"/>
                  <a:pt x="150" y="34"/>
                </a:cubicBezTo>
                <a:close/>
                <a:moveTo>
                  <a:pt x="75" y="74"/>
                </a:moveTo>
                <a:cubicBezTo>
                  <a:pt x="74" y="75"/>
                  <a:pt x="74" y="77"/>
                  <a:pt x="74" y="77"/>
                </a:cubicBezTo>
                <a:cubicBezTo>
                  <a:pt x="75" y="78"/>
                  <a:pt x="76" y="78"/>
                  <a:pt x="78" y="79"/>
                </a:cubicBezTo>
                <a:cubicBezTo>
                  <a:pt x="80" y="79"/>
                  <a:pt x="83" y="79"/>
                  <a:pt x="85" y="80"/>
                </a:cubicBezTo>
                <a:cubicBezTo>
                  <a:pt x="90" y="80"/>
                  <a:pt x="90" y="80"/>
                  <a:pt x="91" y="79"/>
                </a:cubicBezTo>
                <a:cubicBezTo>
                  <a:pt x="92" y="78"/>
                  <a:pt x="92" y="78"/>
                  <a:pt x="91" y="77"/>
                </a:cubicBezTo>
                <a:cubicBezTo>
                  <a:pt x="90" y="76"/>
                  <a:pt x="89" y="75"/>
                  <a:pt x="84" y="74"/>
                </a:cubicBezTo>
                <a:cubicBezTo>
                  <a:pt x="78" y="73"/>
                  <a:pt x="76" y="73"/>
                  <a:pt x="75" y="74"/>
                </a:cubicBezTo>
                <a:close/>
                <a:moveTo>
                  <a:pt x="59" y="76"/>
                </a:moveTo>
                <a:cubicBezTo>
                  <a:pt x="54" y="79"/>
                  <a:pt x="50" y="82"/>
                  <a:pt x="50" y="83"/>
                </a:cubicBezTo>
                <a:cubicBezTo>
                  <a:pt x="50" y="86"/>
                  <a:pt x="52" y="86"/>
                  <a:pt x="54" y="84"/>
                </a:cubicBezTo>
                <a:cubicBezTo>
                  <a:pt x="56" y="83"/>
                  <a:pt x="60" y="81"/>
                  <a:pt x="64" y="79"/>
                </a:cubicBezTo>
                <a:cubicBezTo>
                  <a:pt x="66" y="79"/>
                  <a:pt x="66" y="77"/>
                  <a:pt x="65" y="76"/>
                </a:cubicBezTo>
                <a:cubicBezTo>
                  <a:pt x="64" y="75"/>
                  <a:pt x="62" y="75"/>
                  <a:pt x="59" y="76"/>
                </a:cubicBezTo>
                <a:close/>
                <a:moveTo>
                  <a:pt x="99" y="81"/>
                </a:moveTo>
                <a:cubicBezTo>
                  <a:pt x="98" y="83"/>
                  <a:pt x="99" y="84"/>
                  <a:pt x="103" y="86"/>
                </a:cubicBezTo>
                <a:cubicBezTo>
                  <a:pt x="106" y="87"/>
                  <a:pt x="109" y="88"/>
                  <a:pt x="110" y="89"/>
                </a:cubicBezTo>
                <a:cubicBezTo>
                  <a:pt x="114" y="90"/>
                  <a:pt x="114" y="90"/>
                  <a:pt x="115" y="89"/>
                </a:cubicBezTo>
                <a:cubicBezTo>
                  <a:pt x="116" y="88"/>
                  <a:pt x="116" y="86"/>
                  <a:pt x="115" y="85"/>
                </a:cubicBezTo>
                <a:cubicBezTo>
                  <a:pt x="115" y="85"/>
                  <a:pt x="113" y="84"/>
                  <a:pt x="111" y="84"/>
                </a:cubicBezTo>
                <a:cubicBezTo>
                  <a:pt x="110" y="83"/>
                  <a:pt x="107" y="82"/>
                  <a:pt x="105" y="81"/>
                </a:cubicBezTo>
                <a:cubicBezTo>
                  <a:pt x="102" y="80"/>
                  <a:pt x="100" y="80"/>
                  <a:pt x="99" y="81"/>
                </a:cubicBezTo>
                <a:close/>
                <a:moveTo>
                  <a:pt x="137" y="81"/>
                </a:moveTo>
                <a:cubicBezTo>
                  <a:pt x="137" y="81"/>
                  <a:pt x="136" y="82"/>
                  <a:pt x="135" y="82"/>
                </a:cubicBezTo>
                <a:cubicBezTo>
                  <a:pt x="133" y="84"/>
                  <a:pt x="130" y="85"/>
                  <a:pt x="127" y="86"/>
                </a:cubicBezTo>
                <a:cubicBezTo>
                  <a:pt x="125" y="86"/>
                  <a:pt x="124" y="88"/>
                  <a:pt x="124" y="89"/>
                </a:cubicBezTo>
                <a:cubicBezTo>
                  <a:pt x="125" y="91"/>
                  <a:pt x="126" y="91"/>
                  <a:pt x="130" y="90"/>
                </a:cubicBezTo>
                <a:cubicBezTo>
                  <a:pt x="134" y="89"/>
                  <a:pt x="136" y="88"/>
                  <a:pt x="139" y="86"/>
                </a:cubicBezTo>
                <a:cubicBezTo>
                  <a:pt x="141" y="84"/>
                  <a:pt x="141" y="82"/>
                  <a:pt x="140" y="81"/>
                </a:cubicBezTo>
                <a:cubicBezTo>
                  <a:pt x="139" y="81"/>
                  <a:pt x="139" y="81"/>
                  <a:pt x="137" y="81"/>
                </a:cubicBezTo>
                <a:close/>
                <a:moveTo>
                  <a:pt x="43" y="92"/>
                </a:moveTo>
                <a:cubicBezTo>
                  <a:pt x="41" y="92"/>
                  <a:pt x="38" y="101"/>
                  <a:pt x="37" y="105"/>
                </a:cubicBezTo>
                <a:cubicBezTo>
                  <a:pt x="37" y="107"/>
                  <a:pt x="37" y="107"/>
                  <a:pt x="38" y="108"/>
                </a:cubicBezTo>
                <a:cubicBezTo>
                  <a:pt x="40" y="110"/>
                  <a:pt x="41" y="108"/>
                  <a:pt x="42" y="104"/>
                </a:cubicBezTo>
                <a:cubicBezTo>
                  <a:pt x="43" y="103"/>
                  <a:pt x="44" y="100"/>
                  <a:pt x="44" y="98"/>
                </a:cubicBezTo>
                <a:cubicBezTo>
                  <a:pt x="46" y="93"/>
                  <a:pt x="46" y="93"/>
                  <a:pt x="45" y="92"/>
                </a:cubicBezTo>
                <a:cubicBezTo>
                  <a:pt x="44" y="91"/>
                  <a:pt x="44" y="91"/>
                  <a:pt x="43" y="92"/>
                </a:cubicBezTo>
                <a:close/>
              </a:path>
            </a:pathLst>
          </a:custGeom>
          <a:solidFill>
            <a:srgbClr val="ADB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520722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75"/>
            <a:ext cx="12192044" cy="6858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073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4" descr="A person sitting at a table in front of a store&#10;&#10;Description generated with high confidence">
            <a:extLst>
              <a:ext uri="{FF2B5EF4-FFF2-40B4-BE49-F238E27FC236}">
                <a16:creationId xmlns="" xmlns:a16="http://schemas.microsoft.com/office/drawing/2014/main" id="{7C4366F7-31E6-431F-A6C2-A7724909C7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3" r="14434" b="41111"/>
          <a:stretch/>
        </p:blipFill>
        <p:spPr>
          <a:xfrm>
            <a:off x="5638801" y="8965"/>
            <a:ext cx="6409375" cy="4038590"/>
          </a:xfrm>
          <a:prstGeom prst="rect">
            <a:avLst/>
          </a:prstGeom>
          <a:effectLst/>
        </p:spPr>
      </p:pic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08815981-39B0-4E3F-987E-D757B9E61D4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88950" y="2109788"/>
            <a:ext cx="4722813" cy="3751262"/>
          </a:xfrm>
        </p:spPr>
        <p:txBody>
          <a:bodyPr>
            <a:noAutofit/>
          </a:bodyPr>
          <a:lstStyle/>
          <a:p>
            <a:pPr algn="l"/>
            <a:r>
              <a:rPr lang="en-US" sz="1400" dirty="0">
                <a:ea typeface="Segoe UI" panose="020B0502040204020203" pitchFamily="34" charset="0"/>
              </a:rPr>
              <a:t>Electronics Store Chain</a:t>
            </a:r>
          </a:p>
          <a:p>
            <a:pPr algn="l"/>
            <a:r>
              <a:rPr lang="en-US" sz="1400" dirty="0">
                <a:ea typeface="Segoe UI" panose="020B0502040204020203" pitchFamily="34" charset="0"/>
              </a:rPr>
              <a:t>5</a:t>
            </a:r>
            <a:r>
              <a:rPr lang="en-US" sz="1400" baseline="30000" dirty="0">
                <a:ea typeface="Segoe UI" panose="020B0502040204020203" pitchFamily="34" charset="0"/>
              </a:rPr>
              <a:t>th</a:t>
            </a:r>
            <a:r>
              <a:rPr lang="en-US" sz="1400" dirty="0">
                <a:ea typeface="Segoe UI" panose="020B0502040204020203" pitchFamily="34" charset="0"/>
              </a:rPr>
              <a:t> Element, key retailer in Belarus, Minsk. </a:t>
            </a:r>
          </a:p>
          <a:p>
            <a:pPr algn="l"/>
            <a:endParaRPr lang="en-US" sz="1400" dirty="0">
              <a:ea typeface="Segoe UI" panose="020B0502040204020203" pitchFamily="34" charset="0"/>
            </a:endParaRPr>
          </a:p>
          <a:p>
            <a:pPr algn="l"/>
            <a:r>
              <a:rPr lang="en-US" sz="1400" dirty="0">
                <a:ea typeface="Segoe UI" panose="020B0502040204020203" pitchFamily="34" charset="0"/>
              </a:rPr>
              <a:t>Project includes integration of LED shelf solution. Content managed by Prestigio </a:t>
            </a:r>
            <a:r>
              <a:rPr lang="en-US" sz="1400" dirty="0" err="1">
                <a:ea typeface="Segoe UI" panose="020B0502040204020203" pitchFamily="34" charset="0"/>
              </a:rPr>
              <a:t>AddReality</a:t>
            </a:r>
            <a:r>
              <a:rPr lang="en-US" sz="1400" dirty="0">
                <a:ea typeface="Segoe UI" panose="020B0502040204020203" pitchFamily="34" charset="0"/>
              </a:rPr>
              <a:t> IDS software. </a:t>
            </a:r>
          </a:p>
          <a:p>
            <a:pPr algn="l"/>
            <a:endParaRPr lang="en-US" sz="1400" dirty="0">
              <a:ea typeface="Segoe UI" panose="020B0502040204020203" pitchFamily="34" charset="0"/>
            </a:endParaRPr>
          </a:p>
          <a:p>
            <a:pPr algn="l"/>
            <a:r>
              <a:rPr lang="en-US" sz="1400" dirty="0">
                <a:ea typeface="Segoe UI" panose="020B0502040204020203" pitchFamily="34" charset="0"/>
              </a:rPr>
              <a:t>Attracting the attention of the customers which just walking near the shop. </a:t>
            </a:r>
          </a:p>
          <a:p>
            <a:pPr algn="l"/>
            <a:endParaRPr lang="en-US" sz="1400" dirty="0">
              <a:ea typeface="Segoe UI" panose="020B0502040204020203" pitchFamily="34" charset="0"/>
            </a:endParaRPr>
          </a:p>
          <a:p>
            <a:pPr algn="l"/>
            <a:r>
              <a:rPr lang="en-US" sz="1400" dirty="0">
                <a:ea typeface="Segoe UI" panose="020B0502040204020203" pitchFamily="34" charset="0"/>
              </a:rPr>
              <a:t>Increasing of the potential customers (inside the shop) up to 30%</a:t>
            </a:r>
          </a:p>
          <a:p>
            <a:pPr algn="l"/>
            <a:r>
              <a:rPr lang="en-US" sz="1400" dirty="0">
                <a:ea typeface="Segoe UI" panose="020B0502040204020203" pitchFamily="34" charset="0"/>
              </a:rPr>
              <a:t>Increasing sales from current shelf up to 23%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A0482F0-8324-49F4-BEBC-9AADEE13A2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81" y="431800"/>
            <a:ext cx="5695950" cy="167798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Segoe UI" panose="020B0502040204020203" pitchFamily="34" charset="0"/>
              </a:rPr>
              <a:t>Electronics Retail LED shelves </a:t>
            </a:r>
            <a:b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Segoe UI" panose="020B0502040204020203" pitchFamily="34" charset="0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Segoe UI" panose="020B0502040204020203" pitchFamily="34" charset="0"/>
              </a:rPr>
              <a:t>5</a:t>
            </a:r>
            <a:r>
              <a:rPr lang="en-US" sz="20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ea typeface="Segoe UI" panose="020B0502040204020203" pitchFamily="34" charset="0"/>
              </a:rPr>
              <a:t>th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Segoe UI" panose="020B0502040204020203" pitchFamily="34" charset="0"/>
              </a:rPr>
              <a:t> Element project</a:t>
            </a:r>
            <a:endParaRPr lang="ru-RU" sz="2000" b="1" dirty="0">
              <a:solidFill>
                <a:schemeClr val="tx1">
                  <a:lumMod val="85000"/>
                  <a:lumOff val="15000"/>
                </a:schemeClr>
              </a:solidFill>
              <a:ea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88" y="4182036"/>
            <a:ext cx="3184463" cy="24007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19" y="4182035"/>
            <a:ext cx="3124200" cy="237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2029"/>
      </p:ext>
    </p:extLst>
  </p:cSld>
  <p:clrMapOvr>
    <a:masterClrMapping/>
  </p:clrMapOvr>
  <p:transition spd="slow" advClick="0"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556073" y="1086436"/>
            <a:ext cx="8891588" cy="14351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ea typeface="Segoe UI" panose="020B0502040204020203" pitchFamily="34" charset="0"/>
              </a:rPr>
              <a:t>IDS solution</a:t>
            </a:r>
            <a:r>
              <a:rPr lang="ru-RU" sz="1400" b="1" dirty="0">
                <a:ea typeface="Segoe UI" panose="020B0502040204020203" pitchFamily="34" charset="0"/>
              </a:rPr>
              <a:t>: </a:t>
            </a:r>
            <a:r>
              <a:rPr lang="ru-RU" sz="1400" dirty="0">
                <a:ea typeface="Segoe UI" panose="020B0502040204020203" pitchFamily="34" charset="0"/>
              </a:rPr>
              <a:t>43</a:t>
            </a:r>
            <a:r>
              <a:rPr lang="en-US" sz="1400" dirty="0">
                <a:ea typeface="Segoe UI" panose="020B0502040204020203" pitchFamily="34" charset="0"/>
              </a:rPr>
              <a:t>”</a:t>
            </a:r>
            <a:r>
              <a:rPr lang="ru-RU" sz="1400" dirty="0">
                <a:ea typeface="Segoe UI" panose="020B0502040204020203" pitchFamily="34" charset="0"/>
              </a:rPr>
              <a:t> </a:t>
            </a:r>
            <a:r>
              <a:rPr lang="en-US" sz="1400" dirty="0">
                <a:ea typeface="Segoe UI" panose="020B0502040204020203" pitchFamily="34" charset="0"/>
              </a:rPr>
              <a:t>Totem</a:t>
            </a:r>
            <a:endParaRPr lang="ru-RU" sz="1400" dirty="0">
              <a:ea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400" b="1" dirty="0">
                <a:ea typeface="Segoe UI" panose="020B0502040204020203" pitchFamily="34" charset="0"/>
              </a:rPr>
              <a:t>Client</a:t>
            </a:r>
            <a:r>
              <a:rPr lang="ru-RU" sz="1400" b="1" dirty="0">
                <a:ea typeface="Segoe UI" panose="020B0502040204020203" pitchFamily="34" charset="0"/>
              </a:rPr>
              <a:t>:</a:t>
            </a:r>
            <a:r>
              <a:rPr lang="ru-RU" sz="1400" dirty="0">
                <a:ea typeface="Segoe UI" panose="020B0502040204020203" pitchFamily="34" charset="0"/>
              </a:rPr>
              <a:t> </a:t>
            </a:r>
            <a:r>
              <a:rPr lang="en-US" sz="1400" dirty="0" err="1">
                <a:ea typeface="Segoe UI" panose="020B0502040204020203" pitchFamily="34" charset="0"/>
              </a:rPr>
              <a:t>Pikapoka</a:t>
            </a:r>
            <a:r>
              <a:rPr lang="en-US" sz="1400" dirty="0">
                <a:ea typeface="Segoe UI" panose="020B0502040204020203" pitchFamily="34" charset="0"/>
              </a:rPr>
              <a:t> </a:t>
            </a:r>
            <a:r>
              <a:rPr lang="en-US" sz="1400" dirty="0" err="1">
                <a:ea typeface="Segoe UI" panose="020B0502040204020203" pitchFamily="34" charset="0"/>
              </a:rPr>
              <a:t>d.o.o</a:t>
            </a:r>
            <a:r>
              <a:rPr lang="en-US" sz="1400" dirty="0">
                <a:ea typeface="Segoe UI" panose="020B0502040204020203" pitchFamily="34" charset="0"/>
              </a:rPr>
              <a:t>. (retail, children products)</a:t>
            </a:r>
          </a:p>
          <a:p>
            <a:pPr marL="0" indent="0">
              <a:buNone/>
            </a:pPr>
            <a:r>
              <a:rPr lang="en-US" sz="1400" b="1" dirty="0">
                <a:ea typeface="Segoe UI" panose="020B0502040204020203" pitchFamily="34" charset="0"/>
              </a:rPr>
              <a:t>Business need</a:t>
            </a:r>
            <a:r>
              <a:rPr lang="ru-RU" sz="1400" b="1" dirty="0">
                <a:ea typeface="Segoe UI" panose="020B0502040204020203" pitchFamily="34" charset="0"/>
              </a:rPr>
              <a:t>: </a:t>
            </a:r>
            <a:r>
              <a:rPr lang="en-US" sz="1400" dirty="0">
                <a:ea typeface="Segoe UI" panose="020B0502040204020203" pitchFamily="34" charset="0"/>
              </a:rPr>
              <a:t>Display of marketing promotions and new product offerings, so that to raise customers’ activity and increase sales</a:t>
            </a:r>
          </a:p>
          <a:p>
            <a:pPr marL="0" indent="0">
              <a:buNone/>
            </a:pPr>
            <a:r>
              <a:rPr lang="en-US" sz="1400" b="1" dirty="0">
                <a:ea typeface="Segoe UI" panose="020B0502040204020203" pitchFamily="34" charset="0"/>
              </a:rPr>
              <a:t>Sales channel</a:t>
            </a:r>
            <a:r>
              <a:rPr lang="ru-RU" sz="1400" b="1" dirty="0">
                <a:ea typeface="Segoe UI" panose="020B0502040204020203" pitchFamily="34" charset="0"/>
              </a:rPr>
              <a:t>:</a:t>
            </a:r>
            <a:r>
              <a:rPr lang="en-US" sz="1400" dirty="0">
                <a:ea typeface="Segoe UI" panose="020B0502040204020203" pitchFamily="34" charset="0"/>
              </a:rPr>
              <a:t> Local sales team was the main contact for the client and it closed the deal. However, totem was sold through partner </a:t>
            </a:r>
            <a:r>
              <a:rPr lang="en-US" sz="1400" dirty="0" err="1">
                <a:ea typeface="Segoe UI" panose="020B0502040204020203" pitchFamily="34" charset="0"/>
              </a:rPr>
              <a:t>Teksel</a:t>
            </a:r>
            <a:r>
              <a:rPr lang="en-US" sz="1400" dirty="0">
                <a:ea typeface="Segoe UI" panose="020B0502040204020203" pitchFamily="34" charset="0"/>
              </a:rPr>
              <a:t>, as they are responsible for after-sales support.</a:t>
            </a:r>
          </a:p>
          <a:p>
            <a:pPr marL="0" indent="0">
              <a:buNone/>
            </a:pPr>
            <a:r>
              <a:rPr lang="en-US" sz="1400" b="1" dirty="0">
                <a:ea typeface="Segoe UI" panose="020B0502040204020203" pitchFamily="34" charset="0"/>
              </a:rPr>
              <a:t>Decision maker</a:t>
            </a:r>
            <a:r>
              <a:rPr lang="ru-RU" sz="1400" b="1" dirty="0">
                <a:ea typeface="Segoe UI" panose="020B0502040204020203" pitchFamily="34" charset="0"/>
              </a:rPr>
              <a:t>:</a:t>
            </a:r>
            <a:r>
              <a:rPr lang="ru-RU" sz="1400" dirty="0">
                <a:ea typeface="Segoe UI" panose="020B0502040204020203" pitchFamily="34" charset="0"/>
              </a:rPr>
              <a:t> </a:t>
            </a:r>
            <a:r>
              <a:rPr lang="en-US" sz="1400" dirty="0">
                <a:ea typeface="Segoe UI" panose="020B0502040204020203" pitchFamily="34" charset="0"/>
              </a:rPr>
              <a:t>Director</a:t>
            </a:r>
          </a:p>
          <a:p>
            <a:pPr algn="l"/>
            <a:endParaRPr lang="en-US" sz="1400" dirty="0">
              <a:ea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48" y="2913420"/>
            <a:ext cx="2673763" cy="356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24" y="2913421"/>
            <a:ext cx="2673763" cy="356501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56074" y="378556"/>
            <a:ext cx="1554593" cy="507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</a:pPr>
            <a:r>
              <a:rPr lang="en-US" sz="2999" dirty="0">
                <a:solidFill>
                  <a:srgbClr val="9B2E3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Slovenia</a:t>
            </a:r>
            <a:endParaRPr lang="ru-RU" sz="2999" dirty="0">
              <a:solidFill>
                <a:srgbClr val="9B2E3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93366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463898" y="298974"/>
            <a:ext cx="9061102" cy="6604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defTabSz="91440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2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Prestigio </a:t>
            </a:r>
            <a:r>
              <a:rPr lang="en-US" sz="32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Addreality Introduction</a:t>
            </a:r>
            <a:endParaRPr lang="ru-RU" sz="3200" dirty="0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332" y="1473199"/>
            <a:ext cx="927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Addreality  - online platform for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offline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advertising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signage with real-time analytics, customer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flow,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mood recognition and instore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fontAlgn="ctr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 for content management on any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touchpoints</a:t>
            </a:r>
          </a:p>
          <a:p>
            <a:pPr marL="285750" indent="-285750" fontAlgn="ctr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fontAlgn="ctr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 all the digital surfaces, tablets, displays and background music to cross-platform centralized content management and audience analytics system.</a:t>
            </a:r>
          </a:p>
          <a:p>
            <a:endParaRPr lang="en-US" sz="1600" dirty="0" smtClean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528" t="25840" r="10486" b="3488"/>
          <a:stretch/>
        </p:blipFill>
        <p:spPr>
          <a:xfrm>
            <a:off x="8534399" y="3658640"/>
            <a:ext cx="3189333" cy="281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977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852842" y="1940126"/>
            <a:ext cx="3783408" cy="903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ea typeface="Segoe UI" panose="020B0502040204020203" pitchFamily="34" charset="0"/>
              </a:rPr>
              <a:t>Sales channel</a:t>
            </a:r>
            <a:r>
              <a:rPr lang="ru-RU" sz="1400" b="1" dirty="0">
                <a:ea typeface="Segoe UI" panose="020B0502040204020203" pitchFamily="34" charset="0"/>
              </a:rPr>
              <a:t>: </a:t>
            </a:r>
            <a:r>
              <a:rPr lang="en-US" sz="1400" dirty="0">
                <a:ea typeface="Segoe UI" panose="020B0502040204020203" pitchFamily="34" charset="0"/>
              </a:rPr>
              <a:t>deal was agreed directly, but sale go via integrator</a:t>
            </a:r>
          </a:p>
          <a:p>
            <a:pPr marL="0" indent="0">
              <a:buNone/>
            </a:pPr>
            <a:r>
              <a:rPr lang="en-US" sz="1400" b="1" dirty="0">
                <a:ea typeface="Segoe UI" panose="020B0502040204020203" pitchFamily="34" charset="0"/>
              </a:rPr>
              <a:t>Decision maker</a:t>
            </a:r>
            <a:r>
              <a:rPr lang="ru-RU" sz="1400" b="1" dirty="0">
                <a:ea typeface="Segoe UI" panose="020B0502040204020203" pitchFamily="34" charset="0"/>
              </a:rPr>
              <a:t>:</a:t>
            </a:r>
            <a:r>
              <a:rPr lang="en-US" sz="1400" dirty="0">
                <a:ea typeface="Segoe UI" panose="020B0502040204020203" pitchFamily="34" charset="0"/>
              </a:rPr>
              <a:t> Marketing director</a:t>
            </a:r>
          </a:p>
          <a:p>
            <a:endParaRPr lang="ru-RU" sz="1400" dirty="0">
              <a:ea typeface="Segoe UI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48113" y="93662"/>
            <a:ext cx="9042400" cy="8588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lnSpc>
                <a:spcPct val="90000"/>
              </a:lnSpc>
              <a:buFont typeface="Arial" pitchFamily="34" charset="0"/>
            </a:pPr>
            <a:r>
              <a:rPr lang="en-US" sz="2999" dirty="0">
                <a:solidFill>
                  <a:srgbClr val="9B2E3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Ukraine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77" y="1092449"/>
            <a:ext cx="4065272" cy="2599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21" y="2979572"/>
            <a:ext cx="3810000" cy="2541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" y="4250207"/>
            <a:ext cx="3810000" cy="254127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52842" y="1059019"/>
            <a:ext cx="6092825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ru-RU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MB 43’’, 86’’, LED Poster, Prestigio Addreality Software on premise</a:t>
            </a:r>
            <a:endParaRPr lang="ru-RU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</a:t>
            </a:r>
            <a:r>
              <a:rPr lang="ru-RU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ru-RU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Privat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Bank, Kiev</a:t>
            </a:r>
          </a:p>
          <a:p>
            <a:r>
              <a:rPr lang="en-US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need</a:t>
            </a:r>
            <a:r>
              <a:rPr lang="ru-RU" sz="14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innovative environment and engaging customer experience in “Bank department of the future”</a:t>
            </a:r>
          </a:p>
        </p:txBody>
      </p:sp>
    </p:spTree>
    <p:extLst>
      <p:ext uri="{BB962C8B-B14F-4D97-AF65-F5344CB8AC3E}">
        <p14:creationId xmlns:p14="http://schemas.microsoft.com/office/powerpoint/2010/main" val="1209447821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31308" y="156099"/>
            <a:ext cx="3667125" cy="8588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lnSpc>
                <a:spcPct val="90000"/>
              </a:lnSpc>
              <a:buFont typeface="Arial" pitchFamily="34" charset="0"/>
            </a:pPr>
            <a:r>
              <a:rPr lang="en-US" sz="2999" dirty="0">
                <a:solidFill>
                  <a:srgbClr val="9B2E3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Lithuania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51" y="1014937"/>
            <a:ext cx="5205984" cy="3904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2" y="4009672"/>
            <a:ext cx="3475307" cy="26064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1307" y="966243"/>
            <a:ext cx="54990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IDS solution</a:t>
            </a:r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55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 LCD wall mount PDSIK55WNN0L+ Multicenter PAB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4411+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Prestigio Addreality (Signage license)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</a:t>
            </a:r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State educational center</a:t>
            </a:r>
          </a:p>
          <a:p>
            <a:pPr algn="just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Business need</a:t>
            </a:r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demonstration of actual info, courses timetable at the entrance area</a:t>
            </a:r>
          </a:p>
          <a:p>
            <a:pPr algn="just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Sales channel</a:t>
            </a:r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via integrator</a:t>
            </a:r>
          </a:p>
          <a:p>
            <a:pPr algn="just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Decision maker</a:t>
            </a:r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IT manager</a:t>
            </a:r>
          </a:p>
          <a:p>
            <a:pPr algn="just"/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Client’s feedback</a:t>
            </a:r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quite positive feedback received from the client</a:t>
            </a:r>
            <a:endParaRPr lang="en-US" sz="1400" u="sng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7568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769886" y="458789"/>
            <a:ext cx="7012341" cy="105674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>
                <a:solidFill>
                  <a:srgbClr val="9B2E3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Sales of Prestigio </a:t>
            </a:r>
            <a:r>
              <a:rPr lang="en-US" sz="3000" dirty="0" smtClean="0">
                <a:solidFill>
                  <a:srgbClr val="9B2E3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Addreality Software</a:t>
            </a:r>
            <a:endParaRPr lang="en-US" sz="3000" dirty="0">
              <a:solidFill>
                <a:srgbClr val="9B2E3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>
                <a:solidFill>
                  <a:srgbClr val="9B2E3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Benefits for Business Development Manager</a:t>
            </a:r>
            <a:endParaRPr lang="ru-RU" sz="3000" dirty="0">
              <a:solidFill>
                <a:srgbClr val="9B2E3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0619" y="2164830"/>
            <a:ext cx="990213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indent="-182563">
              <a:buBlip>
                <a:blip r:embed="rId2"/>
              </a:buBlip>
              <a:tabLst>
                <a:tab pos="415821" algn="l"/>
              </a:tabLst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Opportunity for cross-sale</a:t>
            </a:r>
          </a:p>
          <a:p>
            <a:pPr marL="357187">
              <a:tabLst>
                <a:tab pos="415821" algn="l"/>
              </a:tabLst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9750" indent="-182563">
              <a:buBlip>
                <a:blip r:embed="rId2"/>
              </a:buBlip>
              <a:tabLst>
                <a:tab pos="415821" algn="l"/>
              </a:tabLst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Recurring payments for licenses</a:t>
            </a:r>
            <a:endParaRPr lang="ru-RU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57187">
              <a:tabLst>
                <a:tab pos="415821" algn="l"/>
              </a:tabLst>
            </a:pPr>
            <a:r>
              <a:rPr lang="ru-RU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ensure steady sales</a:t>
            </a:r>
          </a:p>
          <a:p>
            <a:pPr marL="357187">
              <a:tabLst>
                <a:tab pos="415821" algn="l"/>
              </a:tabLst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9750" indent="-182563">
              <a:buBlip>
                <a:blip r:embed="rId2"/>
              </a:buBlip>
              <a:tabLst>
                <a:tab pos="415821" algn="l"/>
              </a:tabLst>
            </a:pPr>
            <a:r>
              <a:rPr lang="ru-RU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Training materials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available</a:t>
            </a:r>
          </a:p>
          <a:p>
            <a:pPr marL="357187">
              <a:tabLst>
                <a:tab pos="415821" algn="l"/>
              </a:tabLst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9750" indent="-182563">
              <a:buBlip>
                <a:blip r:embed="rId2"/>
              </a:buBlip>
              <a:tabLst>
                <a:tab pos="415821" algn="l"/>
              </a:tabLst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Support from the Central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</a:p>
          <a:p>
            <a:pPr marL="357187">
              <a:tabLst>
                <a:tab pos="415821" algn="l"/>
              </a:tabLst>
            </a:pPr>
            <a:endParaRPr lang="en-US" sz="1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9750" indent="-182563">
              <a:buBlip>
                <a:blip r:embed="rId2"/>
              </a:buBlip>
              <a:tabLst>
                <a:tab pos="415821" algn="l"/>
              </a:tabLs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400" dirty="0" smtClean="0">
                <a:latin typeface="Segoe UI"/>
                <a:cs typeface="Segoe UI"/>
              </a:rPr>
              <a:t>vailable </a:t>
            </a:r>
            <a:r>
              <a:rPr lang="en-US" sz="1400" dirty="0">
                <a:latin typeface="Segoe UI"/>
                <a:cs typeface="Segoe UI"/>
              </a:rPr>
              <a:t>client and partner's </a:t>
            </a:r>
            <a:r>
              <a:rPr lang="en-US" sz="1400" dirty="0" smtClean="0">
                <a:latin typeface="Segoe UI"/>
                <a:cs typeface="Segoe UI"/>
              </a:rPr>
              <a:t>base</a:t>
            </a:r>
          </a:p>
          <a:p>
            <a:pPr marL="357187">
              <a:tabLst>
                <a:tab pos="415821" algn="l"/>
              </a:tabLst>
            </a:pPr>
            <a:endParaRPr lang="en-US" sz="1400" dirty="0" smtClean="0">
              <a:latin typeface="Segoe UI"/>
              <a:cs typeface="Segoe UI"/>
            </a:endParaRPr>
          </a:p>
          <a:p>
            <a:pPr marL="539750" indent="-182563">
              <a:buBlip>
                <a:blip r:embed="rId2"/>
              </a:buBlip>
              <a:tabLst>
                <a:tab pos="415821" algn="l"/>
              </a:tabLst>
            </a:pPr>
            <a:r>
              <a:rPr lang="en-US" sz="1400" dirty="0" smtClean="0">
                <a:latin typeface="Segoe UI"/>
                <a:cs typeface="Segoe UI"/>
              </a:rPr>
              <a:t>Easy start with free trial version</a:t>
            </a:r>
          </a:p>
          <a:p>
            <a:pPr marL="357187">
              <a:tabLst>
                <a:tab pos="415821" algn="l"/>
              </a:tabLst>
            </a:pPr>
            <a:endParaRPr lang="ru-RU" sz="1400" dirty="0" smtClean="0">
              <a:latin typeface="Segoe UI"/>
              <a:cs typeface="Segoe UI"/>
            </a:endParaRPr>
          </a:p>
          <a:p>
            <a:pPr marL="539750" indent="-182563">
              <a:buBlip>
                <a:blip r:embed="rId2"/>
              </a:buBlip>
              <a:tabLst>
                <a:tab pos="415821" algn="l"/>
              </a:tabLst>
            </a:pPr>
            <a:r>
              <a:rPr lang="en-US" sz="1400" dirty="0">
                <a:latin typeface="Segoe UI"/>
                <a:cs typeface="Segoe UI"/>
              </a:rPr>
              <a:t>Easy repeated sales because of licenses prolongation</a:t>
            </a:r>
          </a:p>
          <a:p>
            <a:pPr marL="357187">
              <a:tabLst>
                <a:tab pos="415821" algn="l"/>
              </a:tabLst>
            </a:pPr>
            <a:endParaRPr lang="ru-RU" sz="1400" dirty="0">
              <a:latin typeface="Segoe UI"/>
              <a:cs typeface="Segoe UI"/>
            </a:endParaRPr>
          </a:p>
          <a:p>
            <a:pPr marL="304678" indent="-304678">
              <a:buBlip>
                <a:blip r:embed="rId3"/>
              </a:buBlip>
            </a:pPr>
            <a:endParaRPr lang="ru-RU" sz="1400" dirty="0">
              <a:latin typeface="Segoe UI"/>
              <a:cs typeface="Segoe UI"/>
            </a:endParaRPr>
          </a:p>
          <a:p>
            <a:endParaRPr lang="ru-RU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7" y="19558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110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 txBox="1">
            <a:spLocks/>
          </p:cNvSpPr>
          <p:nvPr/>
        </p:nvSpPr>
        <p:spPr>
          <a:xfrm>
            <a:off x="1524000" y="4576262"/>
            <a:ext cx="9144000" cy="583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 smtClean="0">
                <a:solidFill>
                  <a:srgbClr val="ACB0B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en-US" sz="3500" dirty="0">
              <a:solidFill>
                <a:srgbClr val="ACB0B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7715920-DDC4-4762-9B30-B23F67998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1" r="6632"/>
          <a:stretch/>
        </p:blipFill>
        <p:spPr>
          <a:xfrm>
            <a:off x="3425593" y="3142034"/>
            <a:ext cx="5387667" cy="8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6408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.jpg" descr="7.jpg"/>
          <p:cNvPicPr>
            <a:picLocks noChangeAspect="1"/>
          </p:cNvPicPr>
          <p:nvPr/>
        </p:nvPicPr>
        <p:blipFill rotWithShape="1">
          <a:blip r:embed="rId2"/>
          <a:srcRect l="2256" t="17262" r="2323"/>
          <a:stretch/>
        </p:blipFill>
        <p:spPr>
          <a:xfrm>
            <a:off x="1046292" y="1255225"/>
            <a:ext cx="10099415" cy="49257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68866" y="683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-2286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 marL="495374" indent="-190528" defTabSz="609692">
              <a:spcBef>
                <a:spcPct val="20000"/>
              </a:spcBef>
              <a:buFont typeface="Arial" pitchFamily="34" charset="0"/>
              <a:buChar char="–"/>
              <a:defRPr sz="1867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2114" indent="-152423" defTabSz="609692">
              <a:spcBef>
                <a:spcPct val="20000"/>
              </a:spcBef>
              <a:buFont typeface="Arial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960" indent="-152423" defTabSz="609692">
              <a:spcBef>
                <a:spcPct val="20000"/>
              </a:spcBef>
              <a:buFont typeface="Arial" pitchFamily="34" charset="0"/>
              <a:buChar char="–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806" indent="-152423" defTabSz="609692">
              <a:spcBef>
                <a:spcPct val="20000"/>
              </a:spcBef>
              <a:buFont typeface="Arial" pitchFamily="34" charset="0"/>
              <a:buChar char="»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6652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6pPr>
            <a:lvl7pPr marL="198149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7pPr>
            <a:lvl8pPr marL="2286343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8pPr>
            <a:lvl9pPr marL="259118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9pPr>
          </a:lstStyle>
          <a:p>
            <a:r>
              <a:rPr lang="en-US" sz="3200" dirty="0"/>
              <a:t>Solution </a:t>
            </a:r>
            <a:r>
              <a:rPr lang="en-US" sz="3200" dirty="0" smtClean="0"/>
              <a:t>infrastructure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239714" y="3077308"/>
            <a:ext cx="2004647" cy="415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Prestigio Addreality Content Management</a:t>
            </a:r>
            <a:endParaRPr lang="en-US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3097" y="4629150"/>
            <a:ext cx="2004647" cy="415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Prestigio Addreality Face &amp; 3</a:t>
            </a:r>
            <a:r>
              <a:rPr lang="en-US" sz="1050" b="1" baseline="30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US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 party data</a:t>
            </a:r>
            <a:endParaRPr lang="en-US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3823" y="4148504"/>
            <a:ext cx="1922586" cy="256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Prestigio Addreality Server</a:t>
            </a:r>
            <a:endParaRPr lang="en-US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54208" y="4708678"/>
            <a:ext cx="1922586" cy="256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Prestigio Addreality Player</a:t>
            </a:r>
            <a:endParaRPr lang="en-US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17623" y="3429000"/>
            <a:ext cx="1824565" cy="415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Prestigio Addreality Network Management</a:t>
            </a:r>
            <a:endParaRPr lang="en-US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2746" y="1578188"/>
            <a:ext cx="1824565" cy="415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Prestigio Addreality Designer</a:t>
            </a:r>
            <a:endParaRPr lang="en-US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08329" y="1451230"/>
            <a:ext cx="2294793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Prestigio Addreality Trading Desk</a:t>
            </a:r>
            <a:endParaRPr lang="en-US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6283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22677895"/>
              </p:ext>
            </p:extLst>
          </p:nvPr>
        </p:nvGraphicFramePr>
        <p:xfrm>
          <a:off x="-1507836" y="1964696"/>
          <a:ext cx="10515600" cy="3242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27638" y="3262896"/>
            <a:ext cx="133474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OF LICENSES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2599" y="1203171"/>
            <a:ext cx="5063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BASE</a:t>
            </a:r>
            <a:r>
              <a:rPr lang="ru-RU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of infrastructure</a:t>
            </a:r>
            <a:r>
              <a:rPr lang="ru-RU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endParaRPr lang="en-US" sz="14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license for each player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are 4 types of licenses in the portfolio</a:t>
            </a:r>
            <a:r>
              <a:rPr lang="ru-RU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 Pro (for a face and emotion recognition)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Prestigio-</a:t>
            </a:r>
            <a:r>
              <a:rPr lang="en-US" sz="14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Addreality</a:t>
            </a:r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Designer*</a:t>
            </a: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1 installation (for a unique project creation) </a:t>
            </a:r>
            <a:endParaRPr lang="ru-RU" sz="14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2599" y="4089073"/>
            <a:ext cx="51746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PREMISE type of infrastructure:</a:t>
            </a:r>
          </a:p>
          <a:p>
            <a:endParaRPr lang="en-US" sz="14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license for on premise server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license for each player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Installation of the server software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internal systems of the customer (if needed) 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42658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-2286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 marL="495374" indent="-190528" defTabSz="609692">
              <a:spcBef>
                <a:spcPct val="20000"/>
              </a:spcBef>
              <a:buFont typeface="Arial" pitchFamily="34" charset="0"/>
              <a:buChar char="–"/>
              <a:defRPr sz="1867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2114" indent="-152423" defTabSz="609692">
              <a:spcBef>
                <a:spcPct val="20000"/>
              </a:spcBef>
              <a:buFont typeface="Arial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960" indent="-152423" defTabSz="609692">
              <a:spcBef>
                <a:spcPct val="20000"/>
              </a:spcBef>
              <a:buFont typeface="Arial" pitchFamily="34" charset="0"/>
              <a:buChar char="–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806" indent="-152423" defTabSz="609692">
              <a:spcBef>
                <a:spcPct val="20000"/>
              </a:spcBef>
              <a:buFont typeface="Arial" pitchFamily="34" charset="0"/>
              <a:buChar char="»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6652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6pPr>
            <a:lvl7pPr marL="198149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7pPr>
            <a:lvl8pPr marL="2286343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8pPr>
            <a:lvl9pPr marL="259118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9pPr>
          </a:lstStyle>
          <a:p>
            <a:r>
              <a:rPr lang="en-US" sz="3200" dirty="0"/>
              <a:t>Licenses 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1067" y="6100133"/>
            <a:ext cx="979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create own advertising campaigns from the scratch you need to buy Prestigio Addreality Designer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On-premise licenses </a:t>
            </a:r>
            <a:r>
              <a:rPr lang="en-US" sz="1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 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 from cloud based and discussed for each project. </a:t>
            </a:r>
            <a:endParaRPr lang="ru-RU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082724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446366" y="5443587"/>
            <a:ext cx="11244198" cy="800944"/>
          </a:xfrm>
          <a:prstGeom prst="roundRect">
            <a:avLst>
              <a:gd name="adj" fmla="val 8428"/>
            </a:avLst>
          </a:prstGeom>
          <a:gradFill flip="none" rotWithShape="1">
            <a:gsLst>
              <a:gs pos="0">
                <a:srgbClr val="4B5158"/>
              </a:gs>
              <a:gs pos="100000">
                <a:srgbClr val="636A7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46366" y="172648"/>
            <a:ext cx="8159854" cy="452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Prestigio-</a:t>
            </a:r>
            <a:r>
              <a:rPr lang="en-US" sz="3200" dirty="0" err="1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Addreality</a:t>
            </a:r>
            <a:r>
              <a:rPr lang="en-US" sz="3200" dirty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 subscriptions overview</a:t>
            </a:r>
            <a:endParaRPr lang="ru-RU" sz="3200" dirty="0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425346" y="710496"/>
          <a:ext cx="11209605" cy="1834266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40755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534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167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638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989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TITLE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2225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SOUND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2192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SIGNAGE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INTERACTIVE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430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Description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2235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Player </a:t>
                      </a: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for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background music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and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audio advertising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55245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Player for Digital Signage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215265" indent="8255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Player for touch kiosks, tablets </a:t>
                      </a: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and</a:t>
                      </a:r>
                      <a:r>
                        <a:rPr lang="en-US" sz="1000" b="1" baseline="0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</a:rPr>
                        <a:t>tables</a:t>
                      </a:r>
                      <a:endParaRPr lang="ru-RU" sz="10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7150"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Full screen </a:t>
                      </a:r>
                      <a:r>
                        <a:rPr lang="en-US" sz="1000" dirty="0" smtClean="0">
                          <a:latin typeface="Segoe UI Light" panose="020B0502040204020203" pitchFamily="34" charset="0"/>
                        </a:rPr>
                        <a:t>project</a:t>
                      </a:r>
                      <a:r>
                        <a:rPr lang="en-US" sz="1000" baseline="0" dirty="0" smtClean="0"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latin typeface="Segoe UI Light" panose="020B0502040204020203" pitchFamily="34" charset="0"/>
                        </a:rPr>
                        <a:t>templates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843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7150"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Multilayer </a:t>
                      </a:r>
                      <a:r>
                        <a:rPr lang="en-US" sz="1000" dirty="0" smtClean="0">
                          <a:latin typeface="Segoe UI Light" panose="020B0502040204020203" pitchFamily="34" charset="0"/>
                        </a:rPr>
                        <a:t>project</a:t>
                      </a:r>
                      <a:r>
                        <a:rPr lang="en-US" sz="1000" baseline="0" dirty="0" smtClean="0"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latin typeface="Segoe UI Light" panose="020B0502040204020203" pitchFamily="34" charset="0"/>
                        </a:rPr>
                        <a:t>templates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843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7150">
                <a:tc>
                  <a:txBody>
                    <a:bodyPr/>
                    <a:lstStyle/>
                    <a:p>
                      <a:pPr marL="0" marR="43624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Interactive project templates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7150">
                <a:tc>
                  <a:txBody>
                    <a:bodyPr/>
                    <a:lstStyle/>
                    <a:p>
                      <a:pPr marL="0" marR="37211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latin typeface="Segoe UI Light" panose="020B0502040204020203" pitchFamily="34" charset="0"/>
                        </a:rPr>
                        <a:t>Prestigio-Addreality </a:t>
                      </a: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Designer templates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7112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up to </a:t>
                      </a:r>
                      <a:r>
                        <a:rPr lang="en-US" sz="1000" dirty="0" err="1">
                          <a:latin typeface="Segoe UI Light" panose="020B0502040204020203" pitchFamily="34" charset="0"/>
                        </a:rPr>
                        <a:t>UltraHD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up to </a:t>
                      </a:r>
                      <a:r>
                        <a:rPr lang="en-US" sz="1000" dirty="0" err="1">
                          <a:latin typeface="Segoe UI Light" panose="020B0502040204020203" pitchFamily="34" charset="0"/>
                        </a:rPr>
                        <a:t>UltraHD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7150"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Device screenshot request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843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7150"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Device schedule settings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5844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843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7150">
                <a:tc>
                  <a:txBody>
                    <a:bodyPr/>
                    <a:lstStyle/>
                    <a:p>
                      <a:pPr marL="0" marR="33083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Broadcasting points` response time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66675" indent="-13144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up to 30 – 60 seconds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71120" indent="-6604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up to 2 – 7 seconds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21285" indent="-6731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up to 2 – 7 seconds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89178">
                <a:tc>
                  <a:txBody>
                    <a:bodyPr/>
                    <a:lstStyle/>
                    <a:p>
                      <a:pPr marL="0" marR="6667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Device command sending (immediate </a:t>
                      </a:r>
                      <a:r>
                        <a:rPr lang="en-US" sz="1000" dirty="0" smtClean="0">
                          <a:latin typeface="Segoe UI Light" panose="020B0502040204020203" pitchFamily="34" charset="0"/>
                        </a:rPr>
                        <a:t>and</a:t>
                      </a:r>
                      <a:r>
                        <a:rPr lang="en-US" sz="1000" baseline="0" dirty="0"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latin typeface="Segoe UI Light" panose="020B0502040204020203" pitchFamily="34" charset="0"/>
                        </a:rPr>
                        <a:t>scheduled </a:t>
                      </a: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commands)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5844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843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57866"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latin typeface="Segoe UI Light" panose="020B0502040204020203" pitchFamily="34" charset="0"/>
                        </a:rPr>
                        <a:t>Expanded set of device management commands (including OS commands)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5844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843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latin typeface="Segoe UI Light" panose="020B0502040204020203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446368" y="2583543"/>
          <a:ext cx="11199094" cy="261393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0673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486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126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70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34284"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Expanded logs sending</a:t>
                      </a:r>
                      <a:endParaRPr lang="ru-RU" sz="1000" b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844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b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3843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b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3749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b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4373">
                <a:tc>
                  <a:txBody>
                    <a:bodyPr/>
                    <a:lstStyle/>
                    <a:p>
                      <a:pPr marL="0" marR="18859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Real-time device status update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5844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843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3749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4284">
                <a:tc>
                  <a:txBody>
                    <a:bodyPr/>
                    <a:lstStyle/>
                    <a:p>
                      <a:pPr marL="0" marR="3556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72820" algn="l"/>
                        </a:tabLst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Real-time </a:t>
                      </a:r>
                      <a:r>
                        <a:rPr lang="en-US" sz="1000" spc="-5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schedule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update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5717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716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3622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8569">
                <a:tc>
                  <a:txBody>
                    <a:bodyPr/>
                    <a:lstStyle/>
                    <a:p>
                      <a:pPr marL="0" marR="11620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Using of third-party applications in project, for example: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Apk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 (Android), AIR,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SWF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(Flash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)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716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3622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34284">
                <a:tc>
                  <a:txBody>
                    <a:bodyPr/>
                    <a:lstStyle/>
                    <a:p>
                      <a:pPr marL="0" marR="49022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Content playback statistics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5717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716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3622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1585">
                <a:tc>
                  <a:txBody>
                    <a:bodyPr/>
                    <a:lstStyle/>
                    <a:p>
                      <a:pPr marL="0" marR="14224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Traffic costs savings due to P2P (Peer- to-Peer)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networks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technology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5717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716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3622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34284"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P2P commands and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transfer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5717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716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3622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34284"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P2P video synchronization</a:t>
                      </a:r>
                      <a:endParaRPr lang="ru-RU" sz="100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8569">
                <a:tc>
                  <a:txBody>
                    <a:bodyPr/>
                    <a:lstStyle/>
                    <a:p>
                      <a:pPr marL="0" marR="11747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«Sound Panel» for professional background sound and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audio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advertising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broadcasting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5717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716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3622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34284"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Video resolution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5524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1080р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and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higher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0541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1080р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and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higher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8569">
                <a:tc>
                  <a:txBody>
                    <a:bodyPr/>
                    <a:lstStyle/>
                    <a:p>
                      <a:pPr marL="0" marR="20066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Flexible traffic using settings due to «Traffic Shaper»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technology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(content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upload time and speed scheduling)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5717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3716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3622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54373"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Extended desktop mode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51312">
                <a:tc>
                  <a:txBody>
                    <a:bodyPr/>
                    <a:lstStyle/>
                    <a:p>
                      <a:pPr marL="0" marR="70866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Kiosk mode - unauthorized program exit blocking</a:t>
                      </a:r>
                      <a:endParaRPr lang="ru-RU" sz="100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3622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34284">
                <a:tc>
                  <a:txBody>
                    <a:bodyPr/>
                    <a:lstStyle/>
                    <a:p>
                      <a:pPr marL="0" marR="71183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</a:rPr>
                        <a:t>Screenshot request from server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4320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1841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234315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rgbClr val="528135"/>
                          </a:solidFill>
                          <a:effectLst/>
                          <a:latin typeface="Wingdings" panose="05000000000000000000" pitchFamily="2" charset="2"/>
                          <a:ea typeface="Carlito"/>
                          <a:cs typeface="Carlito"/>
                        </a:rPr>
                        <a:t>ü</a:t>
                      </a:r>
                      <a:endParaRPr lang="ru-RU" sz="10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/>
          </p:nvPr>
        </p:nvGraphicFramePr>
        <p:xfrm>
          <a:off x="446367" y="5461579"/>
          <a:ext cx="11244197" cy="132080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20130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853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457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33277">
                <a:tc>
                  <a:txBody>
                    <a:bodyPr/>
                    <a:lstStyle/>
                    <a:p>
                      <a:pPr marL="67945">
                        <a:lnSpc>
                          <a:spcPts val="122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solidFill>
                            <a:schemeClr val="bg1"/>
                          </a:solidFill>
                          <a:effectLst/>
                          <a:latin typeface="Segoe UI Light" panose="020B0502040204020203" pitchFamily="34" charset="0"/>
                        </a:rPr>
                        <a:t>TITLE</a:t>
                      </a:r>
                      <a:endParaRPr lang="ru-RU" sz="900" dirty="0">
                        <a:solidFill>
                          <a:schemeClr val="bg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095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solidFill>
                            <a:schemeClr val="bg1"/>
                          </a:solidFill>
                          <a:effectLst/>
                          <a:latin typeface="Segoe UI Light" panose="020B0502040204020203" pitchFamily="34" charset="0"/>
                        </a:rPr>
                        <a:t>DESCRIPTION</a:t>
                      </a:r>
                      <a:endParaRPr lang="ru-RU" sz="900" dirty="0">
                        <a:solidFill>
                          <a:schemeClr val="bg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095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solidFill>
                            <a:schemeClr val="bg1"/>
                          </a:solidFill>
                          <a:effectLst/>
                          <a:latin typeface="Segoe UI Light" panose="020B0502040204020203" pitchFamily="34" charset="0"/>
                        </a:rPr>
                        <a:t>SUPPORT</a:t>
                      </a:r>
                      <a:endParaRPr lang="ru-RU" sz="900" dirty="0">
                        <a:solidFill>
                          <a:schemeClr val="bg1"/>
                        </a:solidFill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1612">
                <a:tc>
                  <a:txBody>
                    <a:bodyPr/>
                    <a:lstStyle/>
                    <a:p>
                      <a:pPr marL="67945" marR="121285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Designer project editor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1120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Templates and interactive projects editor. 100% automatization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of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production </a:t>
                      </a: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and video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broadcasting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process </a:t>
                      </a: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due to powerful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project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editor</a:t>
                      </a: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. Enables to create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interactive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projects </a:t>
                      </a: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for touch surfaces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without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code </a:t>
                      </a: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writing. From traditional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service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quality </a:t>
                      </a: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evaluation to catalogs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and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complex </a:t>
                      </a: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feedback forms.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0485" marR="30480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Windows 7 or higher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</a:endParaRPr>
                    </a:p>
                    <a:p>
                      <a:pPr marL="70485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Mac OS X 10.9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or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higher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 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8623">
                <a:tc>
                  <a:txBody>
                    <a:bodyPr/>
                    <a:lstStyle/>
                    <a:p>
                      <a:pPr marL="67945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Audience (Face Pro)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1205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AUDIENCE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and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-15</a:t>
                      </a: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+ facial attributes detection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and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targeting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</a:endParaRPr>
                    </a:p>
                    <a:p>
                      <a:pPr marL="69850">
                        <a:lnSpc>
                          <a:spcPts val="111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-Unique views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</a:endParaRPr>
                    </a:p>
                    <a:p>
                      <a:pPr marL="69850">
                        <a:lnSpc>
                          <a:spcPts val="111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- Unique conversion rate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</a:endParaRPr>
                    </a:p>
                    <a:p>
                      <a:pPr marL="69850">
                        <a:lnSpc>
                          <a:spcPts val="111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- Customer journey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</a:endParaRPr>
                    </a:p>
                    <a:p>
                      <a:pPr marL="69850">
                        <a:lnSpc>
                          <a:spcPts val="111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- Win- and Android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based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1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Supporting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of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built-in/USB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cameras</a:t>
                      </a: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.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PC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running Windows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7</a:t>
                      </a: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, 8.1,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10.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Processors with</a:t>
                      </a:r>
                      <a:r>
                        <a:rPr lang="en-US" sz="1000" baseline="0" dirty="0" smtClean="0">
                          <a:effectLst/>
                          <a:latin typeface="Segoe UI Light" panose="020B0502040204020203" pitchFamily="34" charset="0"/>
                        </a:rPr>
                        <a:t> 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AVX </a:t>
                      </a: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instructions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</a:endParaRPr>
                    </a:p>
                    <a:p>
                      <a:pPr marL="70485">
                        <a:lnSpc>
                          <a:spcPts val="111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Segoe UI Light" panose="020B0502040204020203" pitchFamily="34" charset="0"/>
                        </a:rPr>
                        <a:t>support</a:t>
                      </a:r>
                      <a:r>
                        <a:rPr lang="en-US" sz="1000" dirty="0" smtClean="0">
                          <a:effectLst/>
                          <a:latin typeface="Segoe UI Light" panose="020B0502040204020203" pitchFamily="34" charset="0"/>
                        </a:rPr>
                        <a:t>.</a:t>
                      </a:r>
                      <a:endParaRPr lang="ru-RU" sz="1000" dirty="0">
                        <a:effectLst/>
                        <a:latin typeface="Segoe UI Light" panose="020B0502040204020203" pitchFamily="34" charset="0"/>
                        <a:ea typeface="Carlito"/>
                        <a:cs typeface="Carlito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358916" y="5135810"/>
            <a:ext cx="3700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sz="1400" b="1" dirty="0">
                <a:solidFill>
                  <a:srgbClr val="FFFFFF"/>
                </a:solidFill>
                <a:latin typeface="Segoe UI Light" panose="020B0502040204020203" pitchFamily="34" charset="0"/>
                <a:ea typeface="Carlito"/>
                <a:cs typeface="Carlito"/>
              </a:rPr>
              <a:t>Prestigio-</a:t>
            </a:r>
            <a:r>
              <a:rPr lang="en-US" sz="1400" b="1" dirty="0" err="1">
                <a:solidFill>
                  <a:srgbClr val="FFFFFF"/>
                </a:solidFill>
                <a:latin typeface="Segoe UI Light" panose="020B0502040204020203" pitchFamily="34" charset="0"/>
                <a:ea typeface="Carlito"/>
                <a:cs typeface="Carlito"/>
              </a:rPr>
              <a:t>Addreality</a:t>
            </a:r>
            <a:r>
              <a:rPr lang="en-US" sz="1400" b="1" dirty="0">
                <a:solidFill>
                  <a:srgbClr val="FFFFFF"/>
                </a:solidFill>
                <a:latin typeface="Segoe UI Light" panose="020B0502040204020203" pitchFamily="34" charset="0"/>
                <a:ea typeface="Carlito"/>
                <a:cs typeface="Carlito"/>
              </a:rPr>
              <a:t> expanded module licenses</a:t>
            </a:r>
            <a:endParaRPr lang="ru-RU" sz="1400" dirty="0">
              <a:solidFill>
                <a:srgbClr val="FFFFFF"/>
              </a:solidFill>
              <a:effectLst/>
              <a:latin typeface="Segoe UI Light" panose="020B0502040204020203" pitchFamily="34" charset="0"/>
              <a:ea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8581102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1" y="2560157"/>
            <a:ext cx="12192000" cy="1089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400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Who needs the solution? </a:t>
            </a:r>
            <a:endParaRPr lang="ru-RU" sz="3000" b="1" dirty="0">
              <a:solidFill>
                <a:schemeClr val="bg1"/>
              </a:solidFill>
              <a:latin typeface="Segoe UI Semilight" panose="020B0402040204020203" pitchFamily="34" charset="0"/>
              <a:ea typeface="+mj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014196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870297" y="349774"/>
            <a:ext cx="8002769" cy="1089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Prestigio-</a:t>
            </a:r>
            <a:r>
              <a:rPr lang="en-US" sz="3000" dirty="0" err="1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Addreality</a:t>
            </a:r>
            <a:r>
              <a:rPr lang="ru-RU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 </a:t>
            </a:r>
          </a:p>
          <a:p>
            <a:pPr marL="0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0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Starting deals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1236" y="1748366"/>
            <a:ext cx="46397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markets for Prestigio Addreality Software</a:t>
            </a:r>
            <a:r>
              <a:rPr lang="ru-RU" sz="1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endParaRPr lang="en-US" sz="16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Food retail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Pharma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Fashion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retail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Horeca</a:t>
            </a:r>
            <a:endParaRPr lang="en-US" sz="16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buildings </a:t>
            </a:r>
          </a:p>
          <a:p>
            <a:endParaRPr lang="en-US" sz="16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0741" y="1748366"/>
            <a:ext cx="558465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decision makers for Prestigio Addreality deals</a:t>
            </a:r>
            <a:r>
              <a:rPr lang="ru-RU" sz="1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endParaRPr lang="en-US" sz="16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 of point of sales development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Director for innovations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Commercial Director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 Director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department at the step of tech evaluation</a:t>
            </a:r>
            <a:r>
              <a:rPr lang="ru-RU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(could be a blocker during start of project sales) </a:t>
            </a:r>
          </a:p>
          <a:p>
            <a:endParaRPr lang="en-US" sz="16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drivers of the project could be: </a:t>
            </a:r>
          </a:p>
          <a:p>
            <a:endParaRPr lang="en-US" sz="16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group manager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</a:t>
            </a: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</a:t>
            </a: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blockers: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Purchase department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department could be opposition at start stage  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8596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74"/>
            <a:ext cx="12192044" cy="68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838223" y="174"/>
            <a:ext cx="10515600" cy="1325563"/>
          </a:xfrm>
          <a:prstGeom prst="rect">
            <a:avLst/>
          </a:prstGeom>
          <a:solidFill>
            <a:srgbClr val="EEEEEE"/>
          </a:solidFill>
        </p:spPr>
        <p:txBody>
          <a:bodyPr vert="horz" lIns="91440" tIns="45720" rIns="91440" bIns="45720" rtlCol="0" anchor="ctr">
            <a:normAutofit/>
          </a:bodyPr>
          <a:lstStyle>
            <a:lvl1pPr indent="-228634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0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 marL="495374" indent="-190528" defTabSz="609692">
              <a:spcBef>
                <a:spcPct val="20000"/>
              </a:spcBef>
              <a:buFont typeface="Arial" pitchFamily="34" charset="0"/>
              <a:buChar char="–"/>
              <a:defRPr sz="1867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2114" indent="-152423" defTabSz="609692">
              <a:spcBef>
                <a:spcPct val="20000"/>
              </a:spcBef>
              <a:buFont typeface="Arial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960" indent="-152423" defTabSz="609692">
              <a:spcBef>
                <a:spcPct val="20000"/>
              </a:spcBef>
              <a:buFont typeface="Arial" pitchFamily="34" charset="0"/>
              <a:buChar char="–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806" indent="-152423" defTabSz="609692">
              <a:spcBef>
                <a:spcPct val="20000"/>
              </a:spcBef>
              <a:buFont typeface="Arial" pitchFamily="34" charset="0"/>
              <a:buChar char="»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6652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6pPr>
            <a:lvl7pPr marL="198149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7pPr>
            <a:lvl8pPr marL="2286343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8pPr>
            <a:lvl9pPr marL="259118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9pPr>
          </a:lstStyle>
          <a:p>
            <a:pPr algn="ctr"/>
            <a:r>
              <a:rPr lang="en-US" sz="3600" dirty="0" smtClean="0">
                <a:solidFill>
                  <a:srgbClr val="0A0B0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 benefits</a:t>
            </a:r>
            <a:endParaRPr lang="en-US" dirty="0">
              <a:solidFill>
                <a:srgbClr val="0A0B0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202481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DBEEC0D5077A43418F8B76CEF525A8E9" ma:contentTypeVersion="10" ma:contentTypeDescription="Создание документа." ma:contentTypeScope="" ma:versionID="5c932764b93ae9a6b6b05a126c0930bb">
  <xsd:schema xmlns:xsd="http://www.w3.org/2001/XMLSchema" xmlns:xs="http://www.w3.org/2001/XMLSchema" xmlns:p="http://schemas.microsoft.com/office/2006/metadata/properties" xmlns:ns2="b8d140e0-b9b7-454d-bfcc-1f1c35e8bf36" xmlns:ns3="46946eef-a000-4bc3-a78e-14a94e626036" targetNamespace="http://schemas.microsoft.com/office/2006/metadata/properties" ma:root="true" ma:fieldsID="2f7811df02b2a74f391c46dff12c1522" ns2:_="" ns3:_="">
    <xsd:import namespace="b8d140e0-b9b7-454d-bfcc-1f1c35e8bf36"/>
    <xsd:import namespace="46946eef-a000-4bc3-a78e-14a94e6260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140e0-b9b7-454d-bfcc-1f1c35e8b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946eef-a000-4bc3-a78e-14a94e62603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639E20-722F-4C61-83EB-2CA3CB4E9F47}"/>
</file>

<file path=customXml/itemProps2.xml><?xml version="1.0" encoding="utf-8"?>
<ds:datastoreItem xmlns:ds="http://schemas.openxmlformats.org/officeDocument/2006/customXml" ds:itemID="{8FC81B94-E4E8-4E30-B170-57B61722F552}"/>
</file>

<file path=customXml/itemProps3.xml><?xml version="1.0" encoding="utf-8"?>
<ds:datastoreItem xmlns:ds="http://schemas.openxmlformats.org/officeDocument/2006/customXml" ds:itemID="{3BA608F4-8F39-443B-B082-BB0067657B2A}"/>
</file>

<file path=docProps/app.xml><?xml version="1.0" encoding="utf-8"?>
<Properties xmlns="http://schemas.openxmlformats.org/officeDocument/2006/extended-properties" xmlns:vt="http://schemas.openxmlformats.org/officeDocument/2006/docPropsVTypes">
  <TotalTime>13941</TotalTime>
  <Words>1794</Words>
  <Application>Microsoft Office PowerPoint</Application>
  <PresentationFormat>Widescreen</PresentationFormat>
  <Paragraphs>336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Carlito</vt:lpstr>
      <vt:lpstr>Segoe UI</vt:lpstr>
      <vt:lpstr>Segoe UI Light</vt:lpstr>
      <vt:lpstr>Segoe UI Semilight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Electronics Retail LED shelves  5th Element project</vt:lpstr>
      <vt:lpstr>PowerPoint Presentation</vt:lpstr>
      <vt:lpstr>Ukraine</vt:lpstr>
      <vt:lpstr>Lithuania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MAM AE Olga Yaskova</cp:lastModifiedBy>
  <cp:revision>436</cp:revision>
  <dcterms:created xsi:type="dcterms:W3CDTF">2020-02-25T09:07:30Z</dcterms:created>
  <dcterms:modified xsi:type="dcterms:W3CDTF">2021-09-03T08:27:23Z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0x010100DBEEC0D5077A43418F8B76CEF525A8E9</vt:lpwstr>
  </property>
</Properties>
</file>